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4" r:id="rId9"/>
    <p:sldId id="260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2"/>
  </p:normalViewPr>
  <p:slideViewPr>
    <p:cSldViewPr snapToGrid="0">
      <p:cViewPr varScale="1">
        <p:scale>
          <a:sx n="139" d="100"/>
          <a:sy n="139" d="100"/>
        </p:scale>
        <p:origin x="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262626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78DA-A583-3654-1BC5-67B05D7BA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糖尿病简介</a:t>
            </a:r>
            <a:endParaRPr lang="en-US" sz="6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CC5ED-8C6C-08E5-2CC0-39715700C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Meijuan Yan, MD</a:t>
            </a:r>
          </a:p>
          <a:p>
            <a:r>
              <a:rPr lang="en-US" sz="2800" dirty="0"/>
              <a:t>March 30</a:t>
            </a:r>
            <a:r>
              <a:rPr lang="en-US" sz="2800" baseline="30000" dirty="0"/>
              <a:t>th</a:t>
            </a:r>
            <a:r>
              <a:rPr lang="en-US" sz="2800" dirty="0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4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CCT and UKPDS Study Results - Glycemic Control">
            <a:extLst>
              <a:ext uri="{FF2B5EF4-FFF2-40B4-BE49-F238E27FC236}">
                <a16:creationId xmlns:a16="http://schemas.microsoft.com/office/drawing/2014/main" id="{871F44CF-28F2-1C3D-01C4-D5DA7F0A0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10561" r="13932" b="18187"/>
          <a:stretch/>
        </p:blipFill>
        <p:spPr bwMode="auto">
          <a:xfrm>
            <a:off x="1883664" y="173736"/>
            <a:ext cx="8522208" cy="64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8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7675-0D7F-1E72-768A-92E8EC76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人为什么会得糖尿病？胰岛素不足</a:t>
            </a:r>
            <a:endParaRPr lang="en-US" dirty="0"/>
          </a:p>
        </p:txBody>
      </p:sp>
      <p:pic>
        <p:nvPicPr>
          <p:cNvPr id="6146" name="Picture 2" descr="the Law of Supply and Demand ...">
            <a:extLst>
              <a:ext uri="{FF2B5EF4-FFF2-40B4-BE49-F238E27FC236}">
                <a16:creationId xmlns:a16="http://schemas.microsoft.com/office/drawing/2014/main" id="{7B3D41E1-08AB-AD89-D030-EF266952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06" y="2585357"/>
            <a:ext cx="7163189" cy="40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9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079C-D04E-072C-C8A8-52FB9FE6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108" y="126492"/>
            <a:ext cx="7729728" cy="1188720"/>
          </a:xfrm>
        </p:spPr>
        <p:txBody>
          <a:bodyPr/>
          <a:lstStyle/>
          <a:p>
            <a:r>
              <a:rPr lang="zh-CN" altLang="en-US" dirty="0"/>
              <a:t>哪些人容易得糖尿病？</a:t>
            </a:r>
            <a:endParaRPr lang="en-US" dirty="0"/>
          </a:p>
        </p:txBody>
      </p:sp>
      <p:pic>
        <p:nvPicPr>
          <p:cNvPr id="1026" name="Picture 2" descr="Risk Factors for Type 2 Diabetes">
            <a:extLst>
              <a:ext uri="{FF2B5EF4-FFF2-40B4-BE49-F238E27FC236}">
                <a16:creationId xmlns:a16="http://schemas.microsoft.com/office/drawing/2014/main" id="{46EFBB35-7A42-F3E2-FFAF-FC407797B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59" y="1378379"/>
            <a:ext cx="7045225" cy="54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3D54F-09C0-19B1-1D8E-C1B6BBA644FB}"/>
              </a:ext>
            </a:extLst>
          </p:cNvPr>
          <p:cNvSpPr txBox="1"/>
          <p:nvPr/>
        </p:nvSpPr>
        <p:spPr>
          <a:xfrm>
            <a:off x="3331464" y="39920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肥胖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C7825-B516-1E7A-3E14-2A7D1EF44A16}"/>
              </a:ext>
            </a:extLst>
          </p:cNvPr>
          <p:cNvSpPr txBox="1"/>
          <p:nvPr/>
        </p:nvSpPr>
        <p:spPr>
          <a:xfrm>
            <a:off x="5489805" y="39920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不动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CA5D7-2EE0-10CB-B2F5-67B0964FFBE8}"/>
              </a:ext>
            </a:extLst>
          </p:cNvPr>
          <p:cNvSpPr txBox="1"/>
          <p:nvPr/>
        </p:nvSpPr>
        <p:spPr>
          <a:xfrm>
            <a:off x="7554209" y="39920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基因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873EE-7596-66AE-7455-978C5A730CAA}"/>
              </a:ext>
            </a:extLst>
          </p:cNvPr>
          <p:cNvSpPr txBox="1"/>
          <p:nvPr/>
        </p:nvSpPr>
        <p:spPr>
          <a:xfrm>
            <a:off x="4413939" y="58343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年老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E2444-EF5E-14B2-75FB-C37DFD489AC2}"/>
              </a:ext>
            </a:extLst>
          </p:cNvPr>
          <p:cNvSpPr txBox="1"/>
          <p:nvPr/>
        </p:nvSpPr>
        <p:spPr>
          <a:xfrm>
            <a:off x="6537519" y="58343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种族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0EF42-4BCF-687A-9E38-1B09B73E3E7B}"/>
              </a:ext>
            </a:extLst>
          </p:cNvPr>
          <p:cNvSpPr txBox="1"/>
          <p:nvPr/>
        </p:nvSpPr>
        <p:spPr>
          <a:xfrm>
            <a:off x="9339943" y="2764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0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3BC5-56C5-BB66-11EC-0868D7CC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糖尿病筛查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D0DD-7DE0-BA3E-6DD4-7A70C853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5" y="2386584"/>
            <a:ext cx="10216896" cy="4242815"/>
          </a:xfrm>
        </p:spPr>
        <p:txBody>
          <a:bodyPr>
            <a:normAutofit/>
          </a:bodyPr>
          <a:lstStyle/>
          <a:p>
            <a:r>
              <a:rPr lang="en-US" sz="2400" b="1" dirty="0"/>
              <a:t>a. All adults should be screened starting at age 35. 35</a:t>
            </a:r>
            <a:r>
              <a:rPr lang="zh-CN" altLang="en-US" sz="2400" b="1" dirty="0"/>
              <a:t>岁开始筛查</a:t>
            </a:r>
            <a:endParaRPr lang="en-US" sz="2400" b="1" dirty="0"/>
          </a:p>
          <a:p>
            <a:r>
              <a:rPr lang="en-US" sz="2400" b="1" dirty="0"/>
              <a:t> b. All overweight/obese adults (BMI&gt; 25) with any risk factors (FH, high-risk race, ASCVD, HTN, HLD, PCOS, inactivity) </a:t>
            </a:r>
            <a:r>
              <a:rPr lang="zh-CN" altLang="en-US" sz="2400" b="1" dirty="0"/>
              <a:t>：体重过高人士</a:t>
            </a:r>
            <a:endParaRPr lang="en-US" sz="2400" b="1" dirty="0"/>
          </a:p>
          <a:p>
            <a:pPr lvl="2"/>
            <a:r>
              <a:rPr lang="en-US" sz="2000" b="1" dirty="0"/>
              <a:t>    </a:t>
            </a:r>
            <a:r>
              <a:rPr lang="en-US" sz="2000" b="1" dirty="0" err="1"/>
              <a:t>i</a:t>
            </a:r>
            <a:r>
              <a:rPr lang="en-US" sz="2000" b="1" dirty="0"/>
              <a:t>. If results are normal, screen every 3 years</a:t>
            </a:r>
            <a:r>
              <a:rPr lang="zh-CN" altLang="en-US" sz="2000" b="1" dirty="0"/>
              <a:t>。如果正常，媚年查一次</a:t>
            </a:r>
            <a:endParaRPr lang="en-US" sz="2000" b="1" dirty="0"/>
          </a:p>
          <a:p>
            <a:pPr lvl="1"/>
            <a:r>
              <a:rPr lang="en-US" sz="2000" b="1" dirty="0"/>
              <a:t> 	ii. If pre-DM level (A1C 5.7 – 6.4%), re-test yearly</a:t>
            </a:r>
            <a:r>
              <a:rPr lang="zh-CN" altLang="en-US" sz="2000" b="1" dirty="0"/>
              <a:t>。有糖前，每年查</a:t>
            </a:r>
            <a:endParaRPr lang="en-US" sz="2000" b="1" dirty="0"/>
          </a:p>
          <a:p>
            <a:pPr marL="228600" lvl="1" indent="0">
              <a:buNone/>
            </a:pPr>
            <a:r>
              <a:rPr lang="en-US" sz="2000" b="1" dirty="0"/>
              <a:t>C. Youth: screen all who are overweight with 1 or more additional risk factors</a:t>
            </a:r>
            <a:r>
              <a:rPr lang="zh-CN" altLang="en-US" sz="2000" b="1" dirty="0"/>
              <a:t>：青少年体重过高要筛查</a:t>
            </a:r>
            <a:endParaRPr lang="en-US" sz="2000" b="1" dirty="0"/>
          </a:p>
          <a:p>
            <a:pPr marL="228600" lvl="1" indent="0">
              <a:buNone/>
            </a:pPr>
            <a:r>
              <a:rPr lang="en-US" sz="2000" b="1" dirty="0"/>
              <a:t>d. Screen for people on medications with risks for hyperglycemia: glucocorticoids, statins, thiazides, HIV meds (baseline and q 3-6 months), 2nd generation anti-psychotics</a:t>
            </a:r>
            <a:r>
              <a:rPr lang="zh-CN" altLang="en-US" sz="2000" b="1" dirty="0"/>
              <a:t>： 某些药物会增加血糖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112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betes Lifestyle Change">
            <a:extLst>
              <a:ext uri="{FF2B5EF4-FFF2-40B4-BE49-F238E27FC236}">
                <a16:creationId xmlns:a16="http://schemas.microsoft.com/office/drawing/2014/main" id="{B42ECB67-02DA-FA10-CFCF-127F8598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" y="332666"/>
            <a:ext cx="11480226" cy="60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2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BDC1-A6E2-B662-7C8A-1937727F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64" y="409520"/>
            <a:ext cx="10929693" cy="472223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血糖高了，怎样改变饮食降糖？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40FC5F-123F-B3F2-6C6E-E847ABD0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 descr="Infographic showing how to create a diabetes-friendly meal.">
            <a:extLst>
              <a:ext uri="{FF2B5EF4-FFF2-40B4-BE49-F238E27FC236}">
                <a16:creationId xmlns:a16="http://schemas.microsoft.com/office/drawing/2014/main" id="{E83C8BA3-93F5-6EDD-BEF5-6D21A3D5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24" y="1000692"/>
            <a:ext cx="5633592" cy="58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中国国家版减肥餐 博士生照此办理激瘦104斤">
            <a:extLst>
              <a:ext uri="{FF2B5EF4-FFF2-40B4-BE49-F238E27FC236}">
                <a16:creationId xmlns:a16="http://schemas.microsoft.com/office/drawing/2014/main" id="{A899EF34-C633-4C26-E4DE-86C055E4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8" y="-106137"/>
            <a:ext cx="10650311" cy="63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9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CC7E-D5A6-FE7C-03E4-5046D649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糖尿病饮食原则</a:t>
            </a:r>
            <a:endParaRPr lang="en-US" dirty="0"/>
          </a:p>
        </p:txBody>
      </p:sp>
      <p:pic>
        <p:nvPicPr>
          <p:cNvPr id="5124" name="Picture 4" descr="Infographic showing how to create a diabetes-friendly meal.">
            <a:extLst>
              <a:ext uri="{FF2B5EF4-FFF2-40B4-BE49-F238E27FC236}">
                <a16:creationId xmlns:a16="http://schemas.microsoft.com/office/drawing/2014/main" id="{6137BF48-3AD7-7176-858C-C7B05670BD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98" y="2420629"/>
            <a:ext cx="39116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A0F76-97AF-F16D-E0F3-FD6C29D67956}"/>
              </a:ext>
            </a:extLst>
          </p:cNvPr>
          <p:cNvSpPr txBox="1"/>
          <p:nvPr/>
        </p:nvSpPr>
        <p:spPr>
          <a:xfrm>
            <a:off x="6847114" y="2764971"/>
            <a:ext cx="44640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少吃精白米面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少吃甜食和糖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吃够蛋白质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多吃蔬菜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吃好三餐，少吃零食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72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C1508-9C43-5BA1-7CFD-D3A88460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2" y="651276"/>
            <a:ext cx="7348293" cy="62636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常见糖尿病饮食疑问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07035-EA46-7668-9108-07A2E5F2F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816" y="1733597"/>
            <a:ext cx="3316659" cy="2743636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豆类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一半碳水一半蛋白质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富含纤维素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黄豆含蛋白量最高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蚕豆含碳水高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57015-3F2C-2B76-5C52-5D17A550B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5571" y="1700785"/>
            <a:ext cx="3948685" cy="304663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水果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每次吃一小个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可以一天吃几次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莓类樱桃含糖量低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西瓜葡萄含糖量高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避免水果干</a:t>
            </a: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976DC-9007-01FB-4529-E2AD2D0587DC}"/>
              </a:ext>
            </a:extLst>
          </p:cNvPr>
          <p:cNvSpPr txBox="1"/>
          <p:nvPr/>
        </p:nvSpPr>
        <p:spPr>
          <a:xfrm>
            <a:off x="2046514" y="5203371"/>
            <a:ext cx="893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碳水类：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米，面，面包，馒头，糕点，土豆，玉米，红薯，芋头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DDD81-EEBB-6910-EA41-9D323A1CD502}"/>
              </a:ext>
            </a:extLst>
          </p:cNvPr>
          <p:cNvSpPr txBox="1"/>
          <p:nvPr/>
        </p:nvSpPr>
        <p:spPr>
          <a:xfrm>
            <a:off x="7978574" y="1733596"/>
            <a:ext cx="2999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吃东西的序： 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最后吃碳水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细嚼慢咽</a:t>
            </a:r>
            <a:endParaRPr 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94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E6F7-9900-C1DB-52BD-95004FB5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运动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ADB9-1908-9E4F-B097-68662AE2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92440" cy="2434699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每周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150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分钟中等强度运动： 每天至少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分钟每周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中年以上一周两次抗阻运动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循序渐进防止损伤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有眼底病变，避免跳跃憋气动作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检查双脚，看有无皮肤损伤</a:t>
            </a:r>
            <a:endParaRPr lang="en-US" altLang="zh-CN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3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4E01-22E8-E852-9D09-7FA5B643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糖尿病病名的来历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Thomas Willis • LITFL Medical Blog ...">
            <a:extLst>
              <a:ext uri="{FF2B5EF4-FFF2-40B4-BE49-F238E27FC236}">
                <a16:creationId xmlns:a16="http://schemas.microsoft.com/office/drawing/2014/main" id="{CA9D7ECF-DD6A-A9E0-58EB-44E99A8DF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415741"/>
            <a:ext cx="2088696" cy="27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DEF83-EE19-6E43-1EDB-7848ADFBB18B}"/>
              </a:ext>
            </a:extLst>
          </p:cNvPr>
          <p:cNvSpPr txBox="1"/>
          <p:nvPr/>
        </p:nvSpPr>
        <p:spPr>
          <a:xfrm>
            <a:off x="1621971" y="5523976"/>
            <a:ext cx="3681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1675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年， 英国人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Thomas Willis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发现了病人的尿“甜于密”。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黄帝内经》的内容概要_手机搜狐网">
            <a:extLst>
              <a:ext uri="{FF2B5EF4-FFF2-40B4-BE49-F238E27FC236}">
                <a16:creationId xmlns:a16="http://schemas.microsoft.com/office/drawing/2014/main" id="{C4EBC096-95F2-F124-20B8-D8AB4165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01233"/>
            <a:ext cx="3712029" cy="31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91F6FA-9332-54A5-1760-519A4C3F757F}"/>
              </a:ext>
            </a:extLst>
          </p:cNvPr>
          <p:cNvSpPr txBox="1"/>
          <p:nvPr/>
        </p:nvSpPr>
        <p:spPr>
          <a:xfrm>
            <a:off x="5900059" y="5431643"/>
            <a:ext cx="539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消渴病：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此肥美之所发也，此人必数食甘美而肥也。肥者令人内热，甘者令人中满，故而气上溢，转为消渴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175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3284-ABF3-716F-2A7A-3448C7F4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糖尿病并发症筛查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64572-E4C9-C2E6-880E-65AB4E3915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每年一次眼底检查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每年一次足部检查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每年一次尿蛋白筛查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7BA08-D0E3-0908-A7DE-65DC54F09F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血脂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血压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体重</a:t>
            </a:r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OSA</a:t>
            </a:r>
          </a:p>
          <a:p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74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C019-5F0B-4075-442C-0DB497AC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测血糖</a:t>
            </a:r>
            <a:endParaRPr lang="en-US" dirty="0"/>
          </a:p>
        </p:txBody>
      </p:sp>
      <p:pic>
        <p:nvPicPr>
          <p:cNvPr id="6150" name="Picture 6" descr="Amazon.com: MediVena ONE-Care PRO Glucose Meter for Professional Use :  Health &amp; Household">
            <a:extLst>
              <a:ext uri="{FF2B5EF4-FFF2-40B4-BE49-F238E27FC236}">
                <a16:creationId xmlns:a16="http://schemas.microsoft.com/office/drawing/2014/main" id="{3A68330D-5C97-F2F7-7740-CE65BB24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2449285"/>
            <a:ext cx="327659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bbott's FreeStyle Libre 3 Plus Sensor Is Now Available - Taking Control Of  Your Diabetes®">
            <a:extLst>
              <a:ext uri="{FF2B5EF4-FFF2-40B4-BE49-F238E27FC236}">
                <a16:creationId xmlns:a16="http://schemas.microsoft.com/office/drawing/2014/main" id="{83090F6C-152C-D2B3-5590-B477CA8F3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96" y="2449285"/>
            <a:ext cx="3590018" cy="23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excom G7 All-in-One Sensor and Transmitter - CGM">
            <a:extLst>
              <a:ext uri="{FF2B5EF4-FFF2-40B4-BE49-F238E27FC236}">
                <a16:creationId xmlns:a16="http://schemas.microsoft.com/office/drawing/2014/main" id="{47790214-2B04-603F-3C7C-D04F688B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95" y="2404176"/>
            <a:ext cx="2039545" cy="20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roduct Slide 1">
            <a:extLst>
              <a:ext uri="{FF2B5EF4-FFF2-40B4-BE49-F238E27FC236}">
                <a16:creationId xmlns:a16="http://schemas.microsoft.com/office/drawing/2014/main" id="{851387A6-B5BE-848E-577B-E0B99227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75" y="4694484"/>
            <a:ext cx="2040897" cy="20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4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3C36-69E2-CA46-38A8-774E5A4FE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CCF39-A075-4E46-BF8C-3E564A20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75" y="897128"/>
            <a:ext cx="6540917" cy="41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8190-669C-5889-59D6-0448040E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糖尿病的症状</a:t>
            </a:r>
            <a:endParaRPr 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E30AE-930F-D0D2-683E-CD0BAAC38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3622549" cy="3000756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zh-CN" altLang="en-US" sz="4000" b="1" dirty="0"/>
              <a:t>大部分人大多数时候没症状</a:t>
            </a:r>
            <a:endParaRPr lang="en-US" altLang="zh-CN" sz="4000" b="1" dirty="0"/>
          </a:p>
          <a:p>
            <a:r>
              <a:rPr lang="en-US" sz="4000" b="1" dirty="0"/>
              <a:t>Most time, most people with diabetes do not have obvious symptoms.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0FD8855-E575-0C23-3182-96D19A101F8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93" y="2795527"/>
            <a:ext cx="5406122" cy="3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9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53AE-4056-0BD7-D847-86DCDD86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糖尿病诊断</a:t>
            </a:r>
            <a:endParaRPr 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How Type 2 Diabetes Is Diagnosed: Symptoms &amp; Tests - Habitual">
            <a:extLst>
              <a:ext uri="{FF2B5EF4-FFF2-40B4-BE49-F238E27FC236}">
                <a16:creationId xmlns:a16="http://schemas.microsoft.com/office/drawing/2014/main" id="{D1369289-175F-47F1-6EBE-17DAE5B22A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153412"/>
            <a:ext cx="10972989" cy="47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1953A-472F-92AD-DEF5-861079C68A85}"/>
              </a:ext>
            </a:extLst>
          </p:cNvPr>
          <p:cNvSpPr txBox="1"/>
          <p:nvPr/>
        </p:nvSpPr>
        <p:spPr>
          <a:xfrm>
            <a:off x="1677138" y="51489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空腹血糖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EF2EA-2B09-1F4D-5040-0B77D755A1DD}"/>
              </a:ext>
            </a:extLst>
          </p:cNvPr>
          <p:cNvSpPr txBox="1"/>
          <p:nvPr/>
        </p:nvSpPr>
        <p:spPr>
          <a:xfrm>
            <a:off x="1677138" y="648983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糖耐量试验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20AF3-82AC-AC44-201E-B27A6DDDA720}"/>
              </a:ext>
            </a:extLst>
          </p:cNvPr>
          <p:cNvSpPr txBox="1"/>
          <p:nvPr/>
        </p:nvSpPr>
        <p:spPr>
          <a:xfrm>
            <a:off x="1446306" y="37971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糖化血红蛋白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653ED-89C5-EFD5-7D19-DADA80A6AE32}"/>
              </a:ext>
            </a:extLst>
          </p:cNvPr>
          <p:cNvSpPr txBox="1"/>
          <p:nvPr/>
        </p:nvSpPr>
        <p:spPr>
          <a:xfrm>
            <a:off x="5246914" y="25363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正常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37FD0-CCF6-561B-71BA-560A97B2F5BD}"/>
              </a:ext>
            </a:extLst>
          </p:cNvPr>
          <p:cNvSpPr txBox="1"/>
          <p:nvPr/>
        </p:nvSpPr>
        <p:spPr>
          <a:xfrm>
            <a:off x="7424057" y="25363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糖前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5191C-3A63-A341-4BCD-0797CF6E10F0}"/>
              </a:ext>
            </a:extLst>
          </p:cNvPr>
          <p:cNvSpPr txBox="1"/>
          <p:nvPr/>
        </p:nvSpPr>
        <p:spPr>
          <a:xfrm>
            <a:off x="9824382" y="26059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zh-CN" altLang="en-US" dirty="0"/>
              <a:t>型糖尿病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3749-66FD-006B-44E7-715FBC55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糖尿病分型 </a:t>
            </a:r>
            <a:r>
              <a:rPr lang="en-US" altLang="zh-CN" dirty="0"/>
              <a:t>TYPES OF DIABETES</a:t>
            </a:r>
            <a:endParaRPr lang="en-US" dirty="0"/>
          </a:p>
        </p:txBody>
      </p:sp>
      <p:pic>
        <p:nvPicPr>
          <p:cNvPr id="5126" name="Picture 6" descr="What is Diabetes? Types, Causes and Treatment - Breathe Well-Being">
            <a:extLst>
              <a:ext uri="{FF2B5EF4-FFF2-40B4-BE49-F238E27FC236}">
                <a16:creationId xmlns:a16="http://schemas.microsoft.com/office/drawing/2014/main" id="{D66447A4-2951-95F2-0685-DCE367505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1756455"/>
            <a:ext cx="8632372" cy="47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1E9A9-B290-5412-A51C-65281F4DE127}"/>
              </a:ext>
            </a:extLst>
          </p:cNvPr>
          <p:cNvSpPr txBox="1"/>
          <p:nvPr/>
        </p:nvSpPr>
        <p:spPr>
          <a:xfrm>
            <a:off x="3624943" y="5853902"/>
            <a:ext cx="160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others</a:t>
            </a:r>
          </a:p>
        </p:txBody>
      </p:sp>
    </p:spTree>
    <p:extLst>
      <p:ext uri="{BB962C8B-B14F-4D97-AF65-F5344CB8AC3E}">
        <p14:creationId xmlns:p14="http://schemas.microsoft.com/office/powerpoint/2010/main" val="45934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6CBB-CD5F-27F4-9481-96D197F3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血糖达标，为啥还得并发症？帮你揪出幕后黑手">
            <a:extLst>
              <a:ext uri="{FF2B5EF4-FFF2-40B4-BE49-F238E27FC236}">
                <a16:creationId xmlns:a16="http://schemas.microsoft.com/office/drawing/2014/main" id="{23DA8AF8-002A-8802-4CCC-9871A2EB9C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20" y="-226264"/>
            <a:ext cx="6927244" cy="70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0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6BB5F2-1379-A54D-B33E-F60E1207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5" y="681643"/>
            <a:ext cx="11280514" cy="47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rden of Complications for CHC Patients with Diabetes | Center for Primary  Care Research &amp; Innovation">
            <a:extLst>
              <a:ext uri="{FF2B5EF4-FFF2-40B4-BE49-F238E27FC236}">
                <a16:creationId xmlns:a16="http://schemas.microsoft.com/office/drawing/2014/main" id="{FA2777F1-E3E8-97EF-AB45-4F33CA00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0"/>
            <a:ext cx="1175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3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9749-CA95-35FD-71B0-CF6F7DA9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什么是</a:t>
            </a:r>
            <a:r>
              <a:rPr lang="en-US" altLang="zh-CN" dirty="0"/>
              <a:t>A1C </a:t>
            </a:r>
            <a:r>
              <a:rPr lang="zh-CN" altLang="en-US" dirty="0"/>
              <a:t>糖化血红蛋白？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F3A27A-0CA4-3CC8-C83A-9F08AB5D01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9" y="2369492"/>
            <a:ext cx="8635807" cy="42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51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203</TotalTime>
  <Words>409</Words>
  <Application>Microsoft Macintosh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Microsoft YaHei</vt:lpstr>
      <vt:lpstr>华文中宋</vt:lpstr>
      <vt:lpstr>Arial</vt:lpstr>
      <vt:lpstr>Gill Sans MT</vt:lpstr>
      <vt:lpstr>Parcel</vt:lpstr>
      <vt:lpstr>糖尿病简介</vt:lpstr>
      <vt:lpstr>糖尿病病名的来历</vt:lpstr>
      <vt:lpstr>糖尿病的症状</vt:lpstr>
      <vt:lpstr>糖尿病诊断</vt:lpstr>
      <vt:lpstr>糖尿病分型 TYPES OF DIABETES</vt:lpstr>
      <vt:lpstr>PowerPoint Presentation</vt:lpstr>
      <vt:lpstr>PowerPoint Presentation</vt:lpstr>
      <vt:lpstr>PowerPoint Presentation</vt:lpstr>
      <vt:lpstr>什么是A1C 糖化血红蛋白？</vt:lpstr>
      <vt:lpstr>PowerPoint Presentation</vt:lpstr>
      <vt:lpstr>人为什么会得糖尿病？胰岛素不足</vt:lpstr>
      <vt:lpstr>哪些人容易得糖尿病？</vt:lpstr>
      <vt:lpstr>糖尿病筛查</vt:lpstr>
      <vt:lpstr>PowerPoint Presentation</vt:lpstr>
      <vt:lpstr>血糖高了，怎样改变饮食降糖？</vt:lpstr>
      <vt:lpstr>PowerPoint Presentation</vt:lpstr>
      <vt:lpstr>糖尿病饮食原则</vt:lpstr>
      <vt:lpstr>常见糖尿病饮食疑问</vt:lpstr>
      <vt:lpstr>运动</vt:lpstr>
      <vt:lpstr>糖尿病并发症筛查</vt:lpstr>
      <vt:lpstr>测血糖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糖尿病简介</dc:title>
  <dc:creator>Michael Yan</dc:creator>
  <cp:lastModifiedBy>Microsoft Office User</cp:lastModifiedBy>
  <cp:revision>5</cp:revision>
  <dcterms:created xsi:type="dcterms:W3CDTF">2025-03-19T23:25:35Z</dcterms:created>
  <dcterms:modified xsi:type="dcterms:W3CDTF">2025-03-30T12:17:59Z</dcterms:modified>
</cp:coreProperties>
</file>