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8" r:id="rId3"/>
    <p:sldId id="259" r:id="rId4"/>
    <p:sldId id="261" r:id="rId5"/>
    <p:sldId id="267" r:id="rId6"/>
    <p:sldId id="257" r:id="rId7"/>
    <p:sldId id="260" r:id="rId8"/>
    <p:sldId id="262" r:id="rId9"/>
    <p:sldId id="265" r:id="rId10"/>
    <p:sldId id="266" r:id="rId11"/>
    <p:sldId id="263" r:id="rId12"/>
    <p:sldId id="268" r:id="rId13"/>
    <p:sldId id="269" r:id="rId14"/>
    <p:sldId id="27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>
        <p:scale>
          <a:sx n="71" d="100"/>
          <a:sy n="71" d="100"/>
        </p:scale>
        <p:origin x="-2076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208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642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82139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318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755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853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962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284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105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1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733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403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4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723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86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F90B8A9-392F-1141-33F2-4C3F31617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80937"/>
            <a:ext cx="8689976" cy="2597284"/>
          </a:xfrm>
        </p:spPr>
        <p:txBody>
          <a:bodyPr>
            <a:norm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交通事故如何处理？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CN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How to deal with traffic accidents?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6FD8026-F151-7EFE-47A6-5EABCBBB9B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C1E6F76-7F34-C3BB-4AA5-CFD5A501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9780"/>
            <a:ext cx="762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9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lick here to find out what you need to know to prepare for a sudden flat tire!">
            <a:extLst>
              <a:ext uri="{FF2B5EF4-FFF2-40B4-BE49-F238E27FC236}">
                <a16:creationId xmlns="" xmlns:a16="http://schemas.microsoft.com/office/drawing/2014/main" id="{6E91FC66-5A95-B08C-0518-66B59EA4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1634"/>
            <a:ext cx="9296400" cy="61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0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0AA3C079-0312-24C3-FC16-6FB47C769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" y="269240"/>
            <a:ext cx="11234702" cy="631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七角星 1">
            <a:extLst>
              <a:ext uri="{FF2B5EF4-FFF2-40B4-BE49-F238E27FC236}">
                <a16:creationId xmlns="" xmlns:a16="http://schemas.microsoft.com/office/drawing/2014/main" id="{549F96F7-7210-02C2-35B4-79376F82DD23}"/>
              </a:ext>
            </a:extLst>
          </p:cNvPr>
          <p:cNvSpPr/>
          <p:nvPr/>
        </p:nvSpPr>
        <p:spPr>
          <a:xfrm>
            <a:off x="1137920" y="4673600"/>
            <a:ext cx="233680" cy="193040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七角星 2">
            <a:extLst>
              <a:ext uri="{FF2B5EF4-FFF2-40B4-BE49-F238E27FC236}">
                <a16:creationId xmlns="" xmlns:a16="http://schemas.microsoft.com/office/drawing/2014/main" id="{D76815C0-F51B-25F4-233C-C38E3AB3DB33}"/>
              </a:ext>
            </a:extLst>
          </p:cNvPr>
          <p:cNvSpPr/>
          <p:nvPr/>
        </p:nvSpPr>
        <p:spPr>
          <a:xfrm>
            <a:off x="2926080" y="3931920"/>
            <a:ext cx="233680" cy="193040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七角星 3">
            <a:extLst>
              <a:ext uri="{FF2B5EF4-FFF2-40B4-BE49-F238E27FC236}">
                <a16:creationId xmlns="" xmlns:a16="http://schemas.microsoft.com/office/drawing/2014/main" id="{F7D60D33-219F-9A9F-2E33-DD18CA3930DC}"/>
              </a:ext>
            </a:extLst>
          </p:cNvPr>
          <p:cNvSpPr/>
          <p:nvPr/>
        </p:nvSpPr>
        <p:spPr>
          <a:xfrm>
            <a:off x="4958080" y="3119120"/>
            <a:ext cx="233680" cy="193040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七角星 4">
            <a:extLst>
              <a:ext uri="{FF2B5EF4-FFF2-40B4-BE49-F238E27FC236}">
                <a16:creationId xmlns="" xmlns:a16="http://schemas.microsoft.com/office/drawing/2014/main" id="{011777BD-FEF7-0768-03B1-FB5F9FE76F1A}"/>
              </a:ext>
            </a:extLst>
          </p:cNvPr>
          <p:cNvSpPr/>
          <p:nvPr/>
        </p:nvSpPr>
        <p:spPr>
          <a:xfrm>
            <a:off x="9641840" y="4318000"/>
            <a:ext cx="233680" cy="193040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七角星 5">
            <a:extLst>
              <a:ext uri="{FF2B5EF4-FFF2-40B4-BE49-F238E27FC236}">
                <a16:creationId xmlns="" xmlns:a16="http://schemas.microsoft.com/office/drawing/2014/main" id="{E694BB18-FF84-5358-FA16-488B06C48D1A}"/>
              </a:ext>
            </a:extLst>
          </p:cNvPr>
          <p:cNvSpPr/>
          <p:nvPr/>
        </p:nvSpPr>
        <p:spPr>
          <a:xfrm>
            <a:off x="8148320" y="2885440"/>
            <a:ext cx="233680" cy="193040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04329" y="579288"/>
            <a:ext cx="7788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Microsoft YaHei UI" pitchFamily="34" charset="-122"/>
                <a:ea typeface="Microsoft YaHei UI" pitchFamily="34" charset="-122"/>
              </a:rPr>
              <a:t>高速公路紧急停车 </a:t>
            </a:r>
            <a:r>
              <a:rPr lang="en-US" altLang="zh-CN" sz="2800" b="1" dirty="0">
                <a:solidFill>
                  <a:srgbClr val="FFFF00"/>
                </a:solidFill>
                <a:latin typeface="Microsoft YaHei UI" pitchFamily="34" charset="-122"/>
                <a:ea typeface="Microsoft YaHei UI" pitchFamily="34" charset="-122"/>
              </a:rPr>
              <a:t>Highway Emergency Stop</a:t>
            </a:r>
            <a:endParaRPr lang="zh-CN" altLang="en-US" sz="2800" b="1" dirty="0">
              <a:solidFill>
                <a:srgbClr val="FFFF00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836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7925" y="861591"/>
            <a:ext cx="8031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sz="3200" b="1" i="1" dirty="0">
                <a:latin typeface="Microsoft YaHei UI" pitchFamily="34" charset="-122"/>
                <a:ea typeface="Microsoft YaHei UI" pitchFamily="34" charset="-122"/>
              </a:rPr>
              <a:t>How Do I Prepare My Car For Towing?</a:t>
            </a:r>
          </a:p>
        </p:txBody>
      </p:sp>
      <p:pic>
        <p:nvPicPr>
          <p:cNvPr id="1028" name="Picture 4" descr="Premium Vector | Vehicle Evacuation Company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25" y="1609969"/>
            <a:ext cx="7790674" cy="44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5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n A Towing Company Drive Me Home Or Do I Have To Call My Own Ride? |  Speed's To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06" y="1174923"/>
            <a:ext cx="8752387" cy="45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6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Police Towed Your Car 2025 (What You Need to Know)| FreeAd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60" y="753383"/>
            <a:ext cx="9859576" cy="55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2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 And A Images – Browse 197,880 Stock Photos, Vectors, and Video | Adobe 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98" y="1023815"/>
            <a:ext cx="9863014" cy="4931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3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95A0E0-8267-4495-F3AF-4DE960AB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2052" name="Picture 4" descr="Sample registration card with red boxes and text calling out the location of important information">
            <a:extLst>
              <a:ext uri="{FF2B5EF4-FFF2-40B4-BE49-F238E27FC236}">
                <a16:creationId xmlns="" xmlns:a16="http://schemas.microsoft.com/office/drawing/2014/main" id="{112DEEA4-FC19-71AC-7673-33413CD4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" y="0"/>
            <a:ext cx="7589520" cy="355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w REAL-ID Enforcement Date | AAA Mid States">
            <a:extLst>
              <a:ext uri="{FF2B5EF4-FFF2-40B4-BE49-F238E27FC236}">
                <a16:creationId xmlns="" xmlns:a16="http://schemas.microsoft.com/office/drawing/2014/main" id="{421B8660-B0F8-C2C6-49D2-89AE1F87811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4063846"/>
            <a:ext cx="3841446" cy="25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nsurance">
            <a:extLst>
              <a:ext uri="{FF2B5EF4-FFF2-40B4-BE49-F238E27FC236}">
                <a16:creationId xmlns="" xmlns:a16="http://schemas.microsoft.com/office/drawing/2014/main" id="{84BCFBA5-EF2D-B434-69A2-6CC1A6BD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20" y="2995949"/>
            <a:ext cx="5445760" cy="37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6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ADFAF84-FF29-1F16-48DA-5DB483CC6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11"/>
            <a:ext cx="7772400" cy="68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5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91EC923-DE05-20E1-DCAE-CE20E9F90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29" y="619760"/>
            <a:ext cx="9407781" cy="56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3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D924E7C-E969-AC72-B0F0-98326276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74677"/>
            <a:ext cx="10364451" cy="986763"/>
          </a:xfrm>
        </p:spPr>
        <p:txBody>
          <a:bodyPr>
            <a:normAutofit fontScale="90000"/>
          </a:bodyPr>
          <a:lstStyle/>
          <a:p>
            <a:r>
              <a:rPr lang="zh-CN" altLang="zh-CN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常见汽车交通事故 </a:t>
            </a:r>
            <a:r>
              <a:rPr lang="en-US" altLang="zh-CN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/>
            </a:r>
            <a:br>
              <a:rPr lang="en-US" altLang="zh-CN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</a:br>
            <a:r>
              <a:rPr lang="en-US" altLang="zh-CN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Common automobile traffic accidents</a:t>
            </a:r>
            <a:endParaRPr kumimoji="1" lang="zh-CN" alt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FE556FC-B1DE-58C3-B560-33D78A6F0C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625600"/>
            <a:ext cx="10957795" cy="4673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1. 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追尾事故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Rear-end Accidents</a:t>
            </a:r>
            <a:endParaRPr lang="zh-CN" altLang="zh-CN" sz="24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2. 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超车事故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Overtaking Accidents</a:t>
            </a:r>
            <a:endParaRPr lang="zh-CN" altLang="zh-CN" sz="24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3. 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左转事故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Left-turn Accidents</a:t>
            </a:r>
            <a:endParaRPr lang="zh-CN" altLang="zh-CN" sz="24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4. 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弯道事故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Corner Accidents</a:t>
            </a:r>
            <a:endParaRPr lang="zh-CN" altLang="zh-CN" sz="24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5. 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停车事故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Parking Accidents</a:t>
            </a:r>
            <a:endParaRPr lang="zh-CN" altLang="zh-CN" sz="24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6. 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酒驾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疲劳驾驶事故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Drunk Driving/Drowsy Driving Accidents</a:t>
            </a:r>
            <a:endParaRPr lang="zh-CN" altLang="zh-CN" sz="24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7. 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机械故障事故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Mechanical Failure Accidents</a:t>
            </a:r>
            <a:endParaRPr lang="zh-CN" altLang="zh-CN" sz="24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8. 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撞人事故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Vehicle - Pedestrian Accidents</a:t>
            </a:r>
            <a:endParaRPr lang="zh-CN" altLang="zh-CN" sz="2400" b="1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4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0D5CCA-27EB-9BF6-B8BE-1D54F138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2443"/>
          </a:xfrm>
        </p:spPr>
        <p:txBody>
          <a:bodyPr/>
          <a:lstStyle/>
          <a:p>
            <a:r>
              <a:rPr lang="zh-CN" altLang="en-US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车祸处理流程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63B8124-8E81-E448-D812-CCE66E1F78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30960"/>
            <a:ext cx="10363826" cy="446023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第一时间记录对方车辆信息（车牌、颜色、车型）以免对方肇事逃逸。</a:t>
            </a:r>
          </a:p>
          <a:p>
            <a:pPr>
              <a:buFont typeface="+mj-lt"/>
              <a:buAutoNum type="arabicPeriod"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第一时间检查自己和车上乘客受伤情况，对现场做出基本判断。</a:t>
            </a:r>
          </a:p>
          <a:p>
            <a:pPr>
              <a:buFont typeface="+mj-lt"/>
              <a:buAutoNum type="arabicPeriod"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确认安全的前提下，对车辆受损情况和车祸现场进行拍照记录。</a:t>
            </a:r>
          </a:p>
          <a:p>
            <a:pPr>
              <a:buFont typeface="+mj-lt"/>
              <a:buAutoNum type="arabicPeriod"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如果现场情况允许，移动车辆至安全地点后打电话报警。</a:t>
            </a:r>
          </a:p>
          <a:p>
            <a:pPr>
              <a:buFont typeface="+mj-lt"/>
              <a:buAutoNum type="arabicPeriod"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警察或对方车主谈话过程中，不要承认自己肇事，不要说“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 am sorry”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等字眼。</a:t>
            </a:r>
          </a:p>
          <a:p>
            <a:pPr>
              <a:buFont typeface="+mj-lt"/>
              <a:buAutoNum type="arabicPeriod"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警察询问身体状况时，要坚持做医疗检查，不要说“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 am fine”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、“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 am OK”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等字眼。</a:t>
            </a:r>
          </a:p>
          <a:p>
            <a:pPr>
              <a:buFont typeface="+mj-lt"/>
              <a:buAutoNum type="arabicPeriod"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记录对方相关信息（驾照信息、车辆信息、保险信息、联系方式等）。</a:t>
            </a:r>
          </a:p>
          <a:p>
            <a:pPr>
              <a:buFont typeface="+mj-lt"/>
              <a:buAutoNum type="arabicPeriod"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打电话给保险公司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Report New Claim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5200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FFIC CITATION AOPC 406-95 (Rev. 11/2023)">
            <a:extLst>
              <a:ext uri="{FF2B5EF4-FFF2-40B4-BE49-F238E27FC236}">
                <a16:creationId xmlns="" xmlns:a16="http://schemas.microsoft.com/office/drawing/2014/main" id="{77234175-2D21-8556-603A-22E4BF0D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7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at Tire On Highway: Here's What To Do">
            <a:extLst>
              <a:ext uri="{FF2B5EF4-FFF2-40B4-BE49-F238E27FC236}">
                <a16:creationId xmlns="" xmlns:a16="http://schemas.microsoft.com/office/drawing/2014/main" id="{F8790741-2859-4073-7886-D0923CAC8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40" y="117475"/>
            <a:ext cx="5862320" cy="30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st Common Reasons for a Flat Tire - RNR Tire Express">
            <a:extLst>
              <a:ext uri="{FF2B5EF4-FFF2-40B4-BE49-F238E27FC236}">
                <a16:creationId xmlns="" xmlns:a16="http://schemas.microsoft.com/office/drawing/2014/main" id="{68D6CB4F-00E7-8E39-7D84-B9F059FA6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3429000"/>
            <a:ext cx="5527040" cy="31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w Dangerous Is a Flat Tire? Don't Drive Even a Mile on One!">
            <a:extLst>
              <a:ext uri="{FF2B5EF4-FFF2-40B4-BE49-F238E27FC236}">
                <a16:creationId xmlns="" xmlns:a16="http://schemas.microsoft.com/office/drawing/2014/main" id="{DE13B72E-0B30-32B5-781A-74B22D49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20" y="3429000"/>
            <a:ext cx="4859762" cy="32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134217" y="563658"/>
            <a:ext cx="861774" cy="234936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4400" b="1" dirty="0">
                <a:solidFill>
                  <a:srgbClr val="FFC000"/>
                </a:solidFill>
                <a:latin typeface="Microsoft YaHei UI" pitchFamily="34" charset="-122"/>
                <a:ea typeface="Microsoft YaHei UI" pitchFamily="34" charset="-122"/>
              </a:rPr>
              <a:t>爆胎</a:t>
            </a:r>
            <a:r>
              <a:rPr lang="zh-CN" altLang="en-US" sz="4400" b="1" dirty="0" smtClean="0">
                <a:latin typeface="Microsoft YaHei UI" pitchFamily="34" charset="-122"/>
                <a:ea typeface="Microsoft YaHei UI" pitchFamily="34" charset="-122"/>
              </a:rPr>
              <a:t>处理</a:t>
            </a:r>
            <a:endParaRPr lang="zh-CN" altLang="en-US" sz="4400" b="1" dirty="0">
              <a:latin typeface="Microsoft YaHei UI" pitchFamily="34" charset="-122"/>
              <a:ea typeface="Microsoft YaHei U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826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oduct photo of HYUNDAI ORIGINAL FACTORY SPARE TIRE &amp; TOOL KIT 125/80/15 OEM">
            <a:extLst>
              <a:ext uri="{FF2B5EF4-FFF2-40B4-BE49-F238E27FC236}">
                <a16:creationId xmlns="" xmlns:a16="http://schemas.microsoft.com/office/drawing/2014/main" id="{41900479-DDB3-2419-608A-FE43AF2ED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20" y="522732"/>
            <a:ext cx="9687560" cy="581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64447"/>
      </p:ext>
    </p:extLst>
  </p:cSld>
  <p:clrMapOvr>
    <a:masterClrMapping/>
  </p:clrMapOvr>
</p:sld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{3B2B9812-9B0D-1B45-A8D4-126F62FE2033}tf10001073</Template>
  <TotalTime>4239</TotalTime>
  <Words>225</Words>
  <Application>Microsoft Office PowerPoint</Application>
  <PresentationFormat>自定义</PresentationFormat>
  <Paragraphs>22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水滴</vt:lpstr>
      <vt:lpstr>交通事故如何处理？ How to deal with traffic accidents?</vt:lpstr>
      <vt:lpstr>PowerPoint 演示文稿</vt:lpstr>
      <vt:lpstr>PowerPoint 演示文稿</vt:lpstr>
      <vt:lpstr>PowerPoint 演示文稿</vt:lpstr>
      <vt:lpstr>常见汽车交通事故  Common automobile traffic accidents</vt:lpstr>
      <vt:lpstr>车祸处理流程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交通事故如何处理？</dc:title>
  <dc:creator>Microsoft Office User</dc:creator>
  <cp:lastModifiedBy>D</cp:lastModifiedBy>
  <cp:revision>9</cp:revision>
  <dcterms:created xsi:type="dcterms:W3CDTF">2025-03-19T03:16:34Z</dcterms:created>
  <dcterms:modified xsi:type="dcterms:W3CDTF">2025-03-23T04:11:02Z</dcterms:modified>
</cp:coreProperties>
</file>