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0" r:id="rId3"/>
    <p:sldId id="258" r:id="rId4"/>
    <p:sldId id="269" r:id="rId5"/>
    <p:sldId id="270" r:id="rId6"/>
    <p:sldId id="261" r:id="rId7"/>
    <p:sldId id="317" r:id="rId8"/>
    <p:sldId id="262" r:id="rId9"/>
    <p:sldId id="263" r:id="rId10"/>
    <p:sldId id="264" r:id="rId11"/>
    <p:sldId id="265" r:id="rId12"/>
    <p:sldId id="266" r:id="rId13"/>
    <p:sldId id="268" r:id="rId14"/>
    <p:sldId id="267" r:id="rId15"/>
    <p:sldId id="271" r:id="rId16"/>
    <p:sldId id="276" r:id="rId17"/>
    <p:sldId id="277" r:id="rId18"/>
    <p:sldId id="308" r:id="rId19"/>
    <p:sldId id="298" r:id="rId20"/>
    <p:sldId id="309" r:id="rId21"/>
    <p:sldId id="280" r:id="rId22"/>
    <p:sldId id="278" r:id="rId23"/>
    <p:sldId id="279" r:id="rId24"/>
    <p:sldId id="306" r:id="rId25"/>
    <p:sldId id="284" r:id="rId26"/>
    <p:sldId id="318" r:id="rId27"/>
    <p:sldId id="316" r:id="rId28"/>
    <p:sldId id="285" r:id="rId29"/>
    <p:sldId id="313" r:id="rId30"/>
    <p:sldId id="314" r:id="rId31"/>
    <p:sldId id="315" r:id="rId32"/>
    <p:sldId id="299" r:id="rId33"/>
    <p:sldId id="303" r:id="rId34"/>
    <p:sldId id="304" r:id="rId35"/>
    <p:sldId id="305" r:id="rId36"/>
    <p:sldId id="310" r:id="rId37"/>
    <p:sldId id="311" r:id="rId38"/>
    <p:sldId id="31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3"/>
    <p:restoredTop sz="96422"/>
  </p:normalViewPr>
  <p:slideViewPr>
    <p:cSldViewPr snapToGrid="0">
      <p:cViewPr varScale="1">
        <p:scale>
          <a:sx n="151" d="100"/>
          <a:sy n="151" d="100"/>
        </p:scale>
        <p:origin x="1760" y="10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5CDFD-54C3-C2F8-B2D5-4308B8EA41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2F41C5-50E1-F97B-D5CA-07F088A0F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D74DF-44E4-3C23-7142-66C29DC46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33291-6CA7-3F43-A65A-C51B4D0DF5A2}" type="datetimeFigureOut">
              <a:rPr lang="en-US" smtClean="0"/>
              <a:t>3/4/25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A4668-1C85-7B1D-65C3-1C0AA1C1C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AC29F-FA1C-6C8A-7568-5F2D638A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246E7-7704-964E-9FDF-996777F12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16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E2A60-3C62-D836-DC6E-20DF71F41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985F48-592A-29C1-18DF-A2ED3EF0A5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4ED23-5D75-FFFB-4037-4304D3338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33291-6CA7-3F43-A65A-C51B4D0DF5A2}" type="datetimeFigureOut">
              <a:rPr lang="en-US" smtClean="0"/>
              <a:t>3/4/25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C1866-8409-F6F1-81FF-D7E8FE81F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8B20C-5E4F-5E22-5F8E-C0FB6F022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246E7-7704-964E-9FDF-996777F12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574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486CE8-B059-F984-E793-3AE2CA7ABA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6ECE44-2E1A-9B89-79EB-90FF4C014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A4393-3CAD-DC94-9ABF-9EC8D5B02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33291-6CA7-3F43-A65A-C51B4D0DF5A2}" type="datetimeFigureOut">
              <a:rPr lang="en-US" smtClean="0"/>
              <a:t>3/4/25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358F4-5895-9622-C42A-D8EDFB2A3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FD61C-90F7-F69A-CFD0-92C1518AF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246E7-7704-964E-9FDF-996777F12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88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8199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10363827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1296B-2FC8-4742-97D4-07891671724D}" type="datetimeFigureOut">
              <a:rPr lang="en-US" smtClean="0"/>
              <a:t>3/3/25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8AC91-02A1-BE46-AB8C-0CC04A536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980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B6905-1F8F-C518-665E-C3B34A38C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56C0D-3FEE-8CD1-33A8-D314186F2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B29254-FB75-E077-BF76-C8C458111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33291-6CA7-3F43-A65A-C51B4D0DF5A2}" type="datetimeFigureOut">
              <a:rPr lang="en-US" smtClean="0"/>
              <a:t>3/4/25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B7FC1-CA8A-FBA8-8D69-EFDF62AB7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27668-8F40-1DEC-3945-85BD181C2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246E7-7704-964E-9FDF-996777F12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93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89C6E-35BE-158F-4C4A-04B537A59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A964EA-CBA0-EB78-0A9C-A3BCCA01C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A7F12-6F01-17D0-2FDA-3191297C5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33291-6CA7-3F43-A65A-C51B4D0DF5A2}" type="datetimeFigureOut">
              <a:rPr lang="en-US" smtClean="0"/>
              <a:t>3/4/25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C27EC-822F-E218-E915-915DEE963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08816-5830-51C6-BCDC-414701358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246E7-7704-964E-9FDF-996777F12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034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B41FB-C1BD-7339-0A29-3A6519657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CD2CD-F102-95A6-D455-FF1F00A88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F47F23-D15E-7870-EFB9-7FA43BD376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E27B84-9783-3E5F-C681-883740C31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33291-6CA7-3F43-A65A-C51B4D0DF5A2}" type="datetimeFigureOut">
              <a:rPr lang="en-US" smtClean="0"/>
              <a:t>3/4/25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4361F5-C6C5-CBE9-1C49-7826F6FDB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6F6F19-12DB-68AD-6FEA-D36D36E0B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246E7-7704-964E-9FDF-996777F12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453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24D12-2026-33AD-542B-5AC6B9B26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DEC34-F754-DAF0-D336-0F90FFD225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AF74E8-9D47-BE59-888F-2A4D9D045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25B8A7-AF28-C515-DC85-15604187E6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0F4F4B-B2D9-D07B-E935-1C05C7FB2F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5135AF-2248-E09E-9B47-CAD25BF1F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33291-6CA7-3F43-A65A-C51B4D0DF5A2}" type="datetimeFigureOut">
              <a:rPr lang="en-US" smtClean="0"/>
              <a:t>3/4/25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83B91F-D5E7-5D7E-E033-E31304DC7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D879BB-534E-A729-6B11-1996978CB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246E7-7704-964E-9FDF-996777F12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28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78766-F885-C983-E53F-2F2A07DCB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C828C1-7916-7D3F-2F1B-9D57AD884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33291-6CA7-3F43-A65A-C51B4D0DF5A2}" type="datetimeFigureOut">
              <a:rPr lang="en-US" smtClean="0"/>
              <a:t>3/4/25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C304C2-66D8-D06A-7869-B212E35EC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4E7204-5F17-0260-0FE7-9441ED565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246E7-7704-964E-9FDF-996777F12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041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3F9DCC-1B61-8021-6BAB-8625CAC53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33291-6CA7-3F43-A65A-C51B4D0DF5A2}" type="datetimeFigureOut">
              <a:rPr lang="en-US" smtClean="0"/>
              <a:t>3/4/25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4516CE-781F-70C1-A53B-66A8EE39A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7F1FCB-8AD1-DD70-2E6F-368686F6E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246E7-7704-964E-9FDF-996777F12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422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D816-E64C-3193-4768-37246084D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78ED9-EF01-754A-3589-B2A43F91D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60B2BA-151E-0FF2-B093-2572A18705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8B7445-3356-4A88-F81F-46D514821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33291-6CA7-3F43-A65A-C51B4D0DF5A2}" type="datetimeFigureOut">
              <a:rPr lang="en-US" smtClean="0"/>
              <a:t>3/4/25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0F0B3-E27F-1B01-C4F0-2707390B8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720F3F-08AC-AF7E-C0F5-C0DF6F641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246E7-7704-964E-9FDF-996777F12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85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4E872-90B2-BA94-5F1E-DD6D32A54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993325-3F84-F6D0-CE75-57044F56C0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4964-0141-2222-6654-6D66E15D8C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117FBE-1A85-E478-1E1A-5FA8A226A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33291-6CA7-3F43-A65A-C51B4D0DF5A2}" type="datetimeFigureOut">
              <a:rPr lang="en-US" smtClean="0"/>
              <a:t>3/4/25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F074A5-6CCC-FBA6-B04E-6A099B8C4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810047-2D08-7CE1-9806-A49FF4120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246E7-7704-964E-9FDF-996777F12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581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C8B004-2699-F7D7-13BE-879062950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C0365-468E-1FC6-3D2F-87C8A55BBE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AFE285-B01F-5E26-0779-5B708D9E69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33291-6CA7-3F43-A65A-C51B4D0DF5A2}" type="datetimeFigureOut">
              <a:rPr lang="en-US" smtClean="0"/>
              <a:t>3/4/25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7993A-72FC-B6A6-1A6B-0C5973AA41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A3542-6420-F3B4-53F2-DF9F578A7D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246E7-7704-964E-9FDF-996777F121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4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trialsjournal.biomedcentral.com/" TargetMode="Externa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image" Target="https://www.ahajournals.org/cms/10.1161/ATVBAHA.120.315291/asset/37f908d0-4cad-4284-bfa5-5bf55e8939d8/assets/graphic/atvbaha.120.315291.fig07.jp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https://www.ahajournals.org/cms/10.1161/ATVBAHA.120.315291/asset/37f908d0-4cad-4284-bfa5-5bf55e8939d8/assets/graphic/atvbaha.120.315291.fig07.jpg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5" Type="http://schemas.openxmlformats.org/officeDocument/2006/relationships/image" Target="https://www.ahajournals.org/cms/10.1161/ATVBAHA.120.315291/asset/1a0a1a8a-c232-4d0f-be85-38d3297ddb29/assets/images/large/atvbaha.120.315291.fig04.jpg" TargetMode="External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microsoft.com/office/2017/06/relationships/model3d" Target="../media/model3d2.glb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39A701-295D-DE4D-68F1-3627BE206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6580" y="194431"/>
            <a:ext cx="6469137" cy="64691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6024F8-279F-F25D-BE2F-43273F6C5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193" y="331222"/>
            <a:ext cx="5078896" cy="2725114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4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Cardiovascular Health</a:t>
            </a:r>
            <a:br>
              <a:rPr lang="en-US" sz="4000" dirty="0">
                <a:solidFill>
                  <a:schemeClr val="tx2"/>
                </a:solidFill>
                <a:latin typeface="Arial Rounded MT Bold" panose="020F0704030504030204" pitchFamily="34" charset="77"/>
              </a:rPr>
            </a:br>
            <a:br>
              <a:rPr lang="en-US" sz="4000" dirty="0">
                <a:solidFill>
                  <a:schemeClr val="tx2"/>
                </a:solidFill>
                <a:latin typeface="Arial Rounded MT Bold" panose="020F0704030504030204" pitchFamily="34" charset="77"/>
              </a:rPr>
            </a:br>
            <a:r>
              <a:rPr lang="en-US" sz="4400" b="1" dirty="0" err="1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心血管健康讲座</a:t>
            </a:r>
            <a:endParaRPr lang="en-US" sz="4000" b="1" dirty="0">
              <a:solidFill>
                <a:schemeClr val="tx2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099B2E-CC4F-6981-40D9-E516A452F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7070" y="4333315"/>
            <a:ext cx="4161383" cy="130887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2"/>
                </a:solidFill>
              </a:rPr>
              <a:t>Jian Shan, MD, FACC</a:t>
            </a:r>
          </a:p>
        </p:txBody>
      </p:sp>
    </p:spTree>
    <p:extLst>
      <p:ext uri="{BB962C8B-B14F-4D97-AF65-F5344CB8AC3E}">
        <p14:creationId xmlns:p14="http://schemas.microsoft.com/office/powerpoint/2010/main" val="1100520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607D3-646D-A9B7-0A30-94DEB98B9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+mn-lt"/>
              </a:rPr>
              <a:t>Sleep</a:t>
            </a:r>
            <a:r>
              <a:rPr lang="zh-CN" altLang="en-US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zh-CN" altLang="en-US" b="1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睡眠</a:t>
            </a:r>
            <a:endParaRPr lang="en-US" b="1" dirty="0">
              <a:solidFill>
                <a:schemeClr val="tx2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E002B8-EE9E-5EF5-1960-8B09B4803D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42" t="2285" r="970" b="3371"/>
          <a:stretch/>
        </p:blipFill>
        <p:spPr>
          <a:xfrm>
            <a:off x="765386" y="1296479"/>
            <a:ext cx="10141561" cy="43567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6866" name="Picture 2" descr="Sleep png images | PNGWing">
            <a:extLst>
              <a:ext uri="{FF2B5EF4-FFF2-40B4-BE49-F238E27FC236}">
                <a16:creationId xmlns:a16="http://schemas.microsoft.com/office/drawing/2014/main" id="{C4EDD8E8-FCAF-2DD5-3931-32178FCB75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1" t="28186" r="4560" b="20503"/>
          <a:stretch/>
        </p:blipFill>
        <p:spPr bwMode="auto">
          <a:xfrm>
            <a:off x="6750721" y="3590855"/>
            <a:ext cx="5280295" cy="310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870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607D3-646D-A9B7-0A30-94DEB98B9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rm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+mn-lt"/>
              </a:rPr>
              <a:t>Body weight</a:t>
            </a:r>
            <a:r>
              <a:rPr lang="zh-CN" altLang="en-US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zh-CN" altLang="en-US" b="1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体重</a:t>
            </a:r>
            <a:endParaRPr lang="en-US" b="1" dirty="0">
              <a:solidFill>
                <a:schemeClr val="tx2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E620B2-3375-F7D3-E7B3-D0B76D3B40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4" t="1678" r="929" b="2559"/>
          <a:stretch/>
        </p:blipFill>
        <p:spPr>
          <a:xfrm>
            <a:off x="727515" y="1268146"/>
            <a:ext cx="9497746" cy="47455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890" name="Picture 2" descr="Yale scientists uncover key regulator of body weight | YaleNews">
            <a:extLst>
              <a:ext uri="{FF2B5EF4-FFF2-40B4-BE49-F238E27FC236}">
                <a16:creationId xmlns:a16="http://schemas.microsoft.com/office/drawing/2014/main" id="{CC5AF5E6-D2A8-E81C-5371-29DB38654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308" y="4551931"/>
            <a:ext cx="3640381" cy="211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454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607D3-646D-A9B7-0A30-94DEB98B9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rm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+mn-lt"/>
              </a:rPr>
              <a:t>Cholesterol</a:t>
            </a:r>
            <a:r>
              <a:rPr lang="zh-CN" altLang="en-US" sz="36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zh-CN" altLang="en-US" sz="3600" b="1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血脂</a:t>
            </a:r>
            <a:endParaRPr lang="en-US" sz="3600" b="1" dirty="0">
              <a:solidFill>
                <a:schemeClr val="tx2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296BDD-2BC7-9AD5-BA1D-5E6584CED8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4" t="3061" r="728"/>
          <a:stretch/>
        </p:blipFill>
        <p:spPr>
          <a:xfrm>
            <a:off x="533955" y="1274820"/>
            <a:ext cx="9800452" cy="38511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8914" name="Picture 2" descr="Numankind | The ultimate 7-day high cholesterol diet plan">
            <a:extLst>
              <a:ext uri="{FF2B5EF4-FFF2-40B4-BE49-F238E27FC236}">
                <a16:creationId xmlns:a16="http://schemas.microsoft.com/office/drawing/2014/main" id="{13A0E1CD-ABB2-BEED-EEFC-70D55EFC1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55" y="3267142"/>
            <a:ext cx="3484065" cy="348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504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607D3-646D-A9B7-0A30-94DEB98B9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rm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+mn-lt"/>
              </a:rPr>
              <a:t>Blood glucose</a:t>
            </a:r>
            <a:r>
              <a:rPr lang="zh-CN" altLang="en-US" sz="40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zh-CN" altLang="en-US" sz="4000" b="1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血糖</a:t>
            </a:r>
            <a:endParaRPr lang="en-US" sz="4000" b="1" dirty="0">
              <a:solidFill>
                <a:schemeClr val="tx2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78E782-6BF7-DD95-B681-9CC9F05CE4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1" t="1955" r="790"/>
          <a:stretch/>
        </p:blipFill>
        <p:spPr>
          <a:xfrm>
            <a:off x="1201401" y="1241448"/>
            <a:ext cx="9972691" cy="49924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9938" name="Picture 2" descr="10 Tips to Lower Blood Sugar Naturally">
            <a:extLst>
              <a:ext uri="{FF2B5EF4-FFF2-40B4-BE49-F238E27FC236}">
                <a16:creationId xmlns:a16="http://schemas.microsoft.com/office/drawing/2014/main" id="{EFCB8B8F-DB25-6A1D-1CAB-FB46B762A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8113"/>
            <a:ext cx="4906465" cy="275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386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607D3-646D-A9B7-0A30-94DEB98B9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rm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+mn-lt"/>
              </a:rPr>
              <a:t>Blood pressure</a:t>
            </a:r>
            <a:r>
              <a:rPr lang="zh-CN" altLang="en-US" sz="36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zh-CN" altLang="en-US" sz="3600" b="1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血压</a:t>
            </a:r>
            <a:endParaRPr lang="en-US" sz="3600" b="1" dirty="0">
              <a:solidFill>
                <a:schemeClr val="tx2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907DB0-A468-5A89-C2C5-9DF9C53C2D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9" t="2570" r="505"/>
          <a:stretch/>
        </p:blipFill>
        <p:spPr>
          <a:xfrm>
            <a:off x="785765" y="1298681"/>
            <a:ext cx="10619990" cy="44079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962" name="Picture 2" descr="Why you need to check your blood pressure regularly - TODAY">
            <a:extLst>
              <a:ext uri="{FF2B5EF4-FFF2-40B4-BE49-F238E27FC236}">
                <a16:creationId xmlns:a16="http://schemas.microsoft.com/office/drawing/2014/main" id="{36D5AA1B-8243-8FC2-FD1A-F977AE5E9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00533"/>
            <a:ext cx="5314934" cy="265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54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0C228-53B8-1A70-A166-224F64788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3600"/>
            <a:ext cx="8229240" cy="1144800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+mn-lt"/>
              </a:rPr>
              <a:t>BP control </a:t>
            </a:r>
            <a:r>
              <a:rPr lang="en-US" sz="3600" b="1" dirty="0" err="1">
                <a:solidFill>
                  <a:schemeClr val="tx2"/>
                </a:solidFill>
                <a:latin typeface="+mn-lt"/>
              </a:rPr>
              <a:t>血压控制</a:t>
            </a:r>
            <a:endParaRPr lang="en-US" sz="36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CE11BE9-7FBA-EE04-48AC-E0C64C010D1A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981200" y="1604521"/>
            <a:ext cx="8229240" cy="451809"/>
          </a:xfrm>
        </p:spPr>
        <p:txBody>
          <a:bodyPr anchor="t">
            <a:normAutofit fontScale="55000" lnSpcReduction="20000"/>
          </a:bodyPr>
          <a:lstStyle/>
          <a:p>
            <a:r>
              <a:rPr lang="en-US" dirty="0"/>
              <a:t>BP distribution in general population</a:t>
            </a:r>
            <a:r>
              <a:rPr lang="zh-CN" altLang="en-US" dirty="0"/>
              <a:t> 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正常人群血压数值分布</a:t>
            </a:r>
            <a:endParaRPr 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9BAD201-A317-0FBB-4FEB-C7615B7A3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7589"/>
            <a:ext cx="9144000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6A2FA7-EDA6-AF91-CD86-2815DF7D44F2}"/>
              </a:ext>
            </a:extLst>
          </p:cNvPr>
          <p:cNvSpPr txBox="1"/>
          <p:nvPr/>
        </p:nvSpPr>
        <p:spPr>
          <a:xfrm>
            <a:off x="6705600" y="6400284"/>
            <a:ext cx="3390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Sensors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2019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, </a:t>
            </a: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19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(15), 3420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781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7581B-0FB6-E349-4EF7-7481814D0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762" y="200068"/>
            <a:ext cx="11233017" cy="60055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measure BP</a:t>
            </a:r>
            <a:br>
              <a:rPr lang="en-US" sz="2800" b="1" dirty="0">
                <a:solidFill>
                  <a:schemeClr val="tx2"/>
                </a:solidFill>
              </a:rPr>
            </a:br>
            <a:r>
              <a:rPr lang="en-US" sz="2800" b="1" dirty="0" err="1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如何正确测量血压</a:t>
            </a:r>
            <a:r>
              <a:rPr lang="zh-CN" altLang="en-US" sz="2800" b="1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？</a:t>
            </a:r>
            <a:endParaRPr lang="en-US" sz="2800" b="1" dirty="0">
              <a:solidFill>
                <a:schemeClr val="tx2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4098" name="Picture 2" descr="Figure 1.">
            <a:extLst>
              <a:ext uri="{FF2B5EF4-FFF2-40B4-BE49-F238E27FC236}">
                <a16:creationId xmlns:a16="http://schemas.microsoft.com/office/drawing/2014/main" id="{E9DCDD8C-817F-0107-952C-DFE7213289D5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303" y="983285"/>
            <a:ext cx="6535969" cy="579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B33CAD-2CCC-062B-619E-21764A69A5F4}"/>
              </a:ext>
            </a:extLst>
          </p:cNvPr>
          <p:cNvSpPr txBox="1"/>
          <p:nvPr/>
        </p:nvSpPr>
        <p:spPr>
          <a:xfrm>
            <a:off x="293762" y="1590660"/>
            <a:ext cx="39929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  <a:latin typeface="HelveticaNeueBoldCondensed"/>
              </a:rPr>
              <a:t>2020 International Society of Hypertension Global Hypertension Practice Guidelines</a:t>
            </a:r>
          </a:p>
        </p:txBody>
      </p:sp>
    </p:spTree>
    <p:extLst>
      <p:ext uri="{BB962C8B-B14F-4D97-AF65-F5344CB8AC3E}">
        <p14:creationId xmlns:p14="http://schemas.microsoft.com/office/powerpoint/2010/main" val="1040430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985E3-8C06-3BF2-CBC1-95CF1295C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BP control </a:t>
            </a: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血压控制</a:t>
            </a:r>
            <a:endParaRPr lang="en-US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498509-1F6E-8B5D-09AA-91DA94C71E12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2088215" y="2087276"/>
            <a:ext cx="7817454" cy="3814572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C64D8E-B9BF-2977-6933-A914461569DA}"/>
              </a:ext>
            </a:extLst>
          </p:cNvPr>
          <p:cNvSpPr txBox="1"/>
          <p:nvPr/>
        </p:nvSpPr>
        <p:spPr>
          <a:xfrm>
            <a:off x="2171700" y="6430512"/>
            <a:ext cx="82292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004B83"/>
                </a:solidFill>
                <a:latin typeface="-apple-system"/>
                <a:hlinkClick r:id="rId2"/>
              </a:rPr>
              <a:t>Current Controlled Trials in Cardiovascular Medicine</a:t>
            </a:r>
            <a:r>
              <a:rPr lang="en-US" sz="1400" dirty="0">
                <a:solidFill>
                  <a:srgbClr val="333333"/>
                </a:solidFill>
                <a:latin typeface="-apple-system"/>
              </a:rPr>
              <a:t> </a:t>
            </a:r>
            <a:r>
              <a:rPr lang="en-US" sz="1400" b="1" dirty="0">
                <a:solidFill>
                  <a:srgbClr val="333333"/>
                </a:solidFill>
                <a:latin typeface="-apple-system"/>
              </a:rPr>
              <a:t>volume 6</a:t>
            </a:r>
            <a:r>
              <a:rPr lang="en-US" sz="1400" dirty="0">
                <a:solidFill>
                  <a:srgbClr val="333333"/>
                </a:solidFill>
                <a:latin typeface="-apple-system"/>
              </a:rPr>
              <a:t>, Article number: 5 (2005)</a:t>
            </a:r>
            <a:endParaRPr lang="en-US" sz="1400" dirty="0"/>
          </a:p>
        </p:txBody>
      </p:sp>
      <p:pic>
        <p:nvPicPr>
          <p:cNvPr id="2050" name="Picture 2" descr="Figure 8">
            <a:extLst>
              <a:ext uri="{FF2B5EF4-FFF2-40B4-BE49-F238E27FC236}">
                <a16:creationId xmlns:a16="http://schemas.microsoft.com/office/drawing/2014/main" id="{3A93B7B4-5290-62FA-6556-FA16F7466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016" y="1168557"/>
            <a:ext cx="8769925" cy="526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476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B933C-C58F-23AD-F306-CB9F86F0B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331" y="140653"/>
            <a:ext cx="7773338" cy="693827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altLang="zh-CN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Hypertension</a:t>
            </a:r>
            <a:r>
              <a:rPr lang="zh-CN" alt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Complications </a:t>
            </a:r>
            <a:r>
              <a:rPr lang="zh-CN" altLang="en-US" sz="2800" b="1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高血压并发症</a:t>
            </a:r>
            <a:endParaRPr lang="en-US" sz="2800" b="1" dirty="0">
              <a:solidFill>
                <a:schemeClr val="tx2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1986" name="Picture 2" descr="Health Threats from High Blood Pressure | American Heart Association">
            <a:extLst>
              <a:ext uri="{FF2B5EF4-FFF2-40B4-BE49-F238E27FC236}">
                <a16:creationId xmlns:a16="http://schemas.microsoft.com/office/drawing/2014/main" id="{BC3DFB5A-F17D-48B8-8803-F18E8ED412EB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379" y="866406"/>
            <a:ext cx="5859868" cy="574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126BD5C-1C02-7AF8-BFEF-19F0836F0DE8}"/>
              </a:ext>
            </a:extLst>
          </p:cNvPr>
          <p:cNvGrpSpPr/>
          <p:nvPr/>
        </p:nvGrpSpPr>
        <p:grpSpPr>
          <a:xfrm>
            <a:off x="3102845" y="1699082"/>
            <a:ext cx="5347010" cy="4501483"/>
            <a:chOff x="2126151" y="2226365"/>
            <a:chExt cx="5112756" cy="424090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D1C458A-9374-ED8F-AB07-BE5D9BAE66EA}"/>
                </a:ext>
              </a:extLst>
            </p:cNvPr>
            <p:cNvSpPr txBox="1"/>
            <p:nvPr/>
          </p:nvSpPr>
          <p:spPr>
            <a:xfrm>
              <a:off x="3054241" y="2226365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中风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EAC5F78-2D0C-E6D3-35FA-828456A1F847}"/>
                </a:ext>
              </a:extLst>
            </p:cNvPr>
            <p:cNvSpPr txBox="1"/>
            <p:nvPr/>
          </p:nvSpPr>
          <p:spPr>
            <a:xfrm>
              <a:off x="2350926" y="3996247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chemeClr val="bg1"/>
                  </a:solidFill>
                </a:rPr>
                <a:t>心力衰竭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636E4D4-3290-3494-522F-0E426C3045CC}"/>
                </a:ext>
              </a:extLst>
            </p:cNvPr>
            <p:cNvSpPr txBox="1"/>
            <p:nvPr/>
          </p:nvSpPr>
          <p:spPr>
            <a:xfrm>
              <a:off x="2126151" y="6159488"/>
              <a:ext cx="10823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chemeClr val="bg1"/>
                  </a:solidFill>
                </a:rPr>
                <a:t>性功能障碍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75FB9E2-2998-B7B7-6832-A42003C87F65}"/>
                </a:ext>
              </a:extLst>
            </p:cNvPr>
            <p:cNvSpPr txBox="1"/>
            <p:nvPr/>
          </p:nvSpPr>
          <p:spPr>
            <a:xfrm>
              <a:off x="5905075" y="2516325"/>
              <a:ext cx="901579" cy="2899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solidFill>
                    <a:schemeClr val="bg1"/>
                  </a:solidFill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</a:rPr>
                <a:t>视力减退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E43A7CF-7EAD-1549-5D95-35E35F76EB68}"/>
                </a:ext>
              </a:extLst>
            </p:cNvPr>
            <p:cNvSpPr txBox="1"/>
            <p:nvPr/>
          </p:nvSpPr>
          <p:spPr>
            <a:xfrm>
              <a:off x="6207387" y="4064789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chemeClr val="bg1"/>
                  </a:solidFill>
                </a:rPr>
                <a:t>心肌梗塞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2B3D5ED-7AF2-C1CB-50C5-D60E59BDF549}"/>
                </a:ext>
              </a:extLst>
            </p:cNvPr>
            <p:cNvSpPr txBox="1"/>
            <p:nvPr/>
          </p:nvSpPr>
          <p:spPr>
            <a:xfrm>
              <a:off x="6515632" y="5477180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chemeClr val="bg1"/>
                  </a:solidFill>
                </a:rPr>
                <a:t>肾衰竭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3081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igure 2">
            <a:extLst>
              <a:ext uri="{FF2B5EF4-FFF2-40B4-BE49-F238E27FC236}">
                <a16:creationId xmlns:a16="http://schemas.microsoft.com/office/drawing/2014/main" id="{17E295D1-F127-724A-3B54-4E774D86E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111" y="999674"/>
            <a:ext cx="9355777" cy="556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2A73D7-4F38-1A82-6DBA-F64EB7CB0E44}"/>
              </a:ext>
            </a:extLst>
          </p:cNvPr>
          <p:cNvSpPr txBox="1"/>
          <p:nvPr/>
        </p:nvSpPr>
        <p:spPr>
          <a:xfrm>
            <a:off x="2115801" y="131744"/>
            <a:ext cx="7962622" cy="867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What is the BP target? </a:t>
            </a:r>
            <a:r>
              <a:rPr lang="en-US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目标血压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？</a:t>
            </a:r>
            <a:endParaRPr 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E3FE3A-8E1A-E483-5E9D-59BD81D7B2DF}"/>
              </a:ext>
            </a:extLst>
          </p:cNvPr>
          <p:cNvSpPr txBox="1"/>
          <p:nvPr/>
        </p:nvSpPr>
        <p:spPr>
          <a:xfrm>
            <a:off x="3213654" y="190831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收缩压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1136F1-1C41-D8C5-4BA7-7B977CFC766D}"/>
              </a:ext>
            </a:extLst>
          </p:cNvPr>
          <p:cNvSpPr txBox="1"/>
          <p:nvPr/>
        </p:nvSpPr>
        <p:spPr>
          <a:xfrm>
            <a:off x="7661611" y="1908313"/>
            <a:ext cx="879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舒张压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006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Main graphic"/>
          <p:cNvPicPr/>
          <p:nvPr/>
        </p:nvPicPr>
        <p:blipFill>
          <a:blip r:embed="rId2"/>
          <a:stretch/>
        </p:blipFill>
        <p:spPr>
          <a:xfrm>
            <a:off x="558801" y="322360"/>
            <a:ext cx="5610733" cy="5375921"/>
          </a:xfrm>
          <a:prstGeom prst="rect">
            <a:avLst/>
          </a:prstGeom>
          <a:ln>
            <a:noFill/>
          </a:ln>
        </p:spPr>
      </p:pic>
      <p:pic>
        <p:nvPicPr>
          <p:cNvPr id="37" name="logo"/>
          <p:cNvPicPr/>
          <p:nvPr/>
        </p:nvPicPr>
        <p:blipFill>
          <a:blip r:embed="rId3"/>
          <a:stretch/>
        </p:blipFill>
        <p:spPr>
          <a:xfrm>
            <a:off x="1798320" y="6035040"/>
            <a:ext cx="360000" cy="475200"/>
          </a:xfrm>
          <a:prstGeom prst="rect">
            <a:avLst/>
          </a:prstGeom>
          <a:ln>
            <a:noFill/>
          </a:ln>
        </p:spPr>
      </p:pic>
      <p:sp>
        <p:nvSpPr>
          <p:cNvPr id="38" name="TextShape 1"/>
          <p:cNvSpPr txBox="1"/>
          <p:nvPr/>
        </p:nvSpPr>
        <p:spPr>
          <a:xfrm>
            <a:off x="2411040" y="5577840"/>
            <a:ext cx="4410720" cy="1188720"/>
          </a:xfrm>
          <a:prstGeom prst="rect">
            <a:avLst/>
          </a:prstGeom>
          <a:noFill/>
          <a:ln>
            <a:noFill/>
          </a:ln>
        </p:spPr>
        <p:txBody>
          <a:bodyPr lIns="36000" tIns="46800" rIns="36000" bIns="46800" anchor="b" anchorCtr="1"/>
          <a:lstStyle/>
          <a:p>
            <a:r>
              <a:rPr lang="en-US" sz="1100" spc="-1">
                <a:solidFill>
                  <a:srgbClr val="000000"/>
                </a:solidFill>
                <a:latin typeface="Arial"/>
              </a:rPr>
              <a:t>Donald M. Lloyd-Jones. Circulation. Life’s Essential 8: Updating and Enhancing the American Heart Association’s Construct of Cardiovascular Health: A Presidential Advisory From the American Heart Association, Volume: 146, Issue: 5, Pages: e18-e43, DOI: (10.1161/CIR.0000000000001078) </a:t>
            </a:r>
          </a:p>
        </p:txBody>
      </p:sp>
      <p:sp>
        <p:nvSpPr>
          <p:cNvPr id="39" name="TextShape 2"/>
          <p:cNvSpPr txBox="1"/>
          <p:nvPr/>
        </p:nvSpPr>
        <p:spPr>
          <a:xfrm>
            <a:off x="6818160" y="5394960"/>
            <a:ext cx="3846240" cy="1371600"/>
          </a:xfrm>
          <a:prstGeom prst="rect">
            <a:avLst/>
          </a:prstGeom>
          <a:noFill/>
          <a:ln>
            <a:noFill/>
          </a:ln>
        </p:spPr>
        <p:txBody>
          <a:bodyPr lIns="36000" tIns="46800" rIns="36000" bIns="46800" anchor="b" anchorCtr="1"/>
          <a:lstStyle/>
          <a:p>
            <a:r>
              <a:rPr lang="en-US" sz="1000" spc="-1">
                <a:solidFill>
                  <a:srgbClr val="000000"/>
                </a:solidFill>
                <a:latin typeface="Arial"/>
              </a:rPr>
              <a:t>© 2022 American Heart Association, Inc.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E13E31-4A2A-107C-AB6E-D15490C0F40B}"/>
              </a:ext>
            </a:extLst>
          </p:cNvPr>
          <p:cNvSpPr txBox="1"/>
          <p:nvPr/>
        </p:nvSpPr>
        <p:spPr>
          <a:xfrm>
            <a:off x="6482081" y="549545"/>
            <a:ext cx="4182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Baloo Bhaijaan" panose="03080902040302020200" pitchFamily="66" charset="-78"/>
              </a:rPr>
              <a:t>健康生活</a:t>
            </a:r>
            <a:r>
              <a:rPr lang="en-US" altLang="zh-CN" sz="4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Baloo Bhaijaan" panose="03080902040302020200" pitchFamily="66" charset="-78"/>
              </a:rPr>
              <a:t>8</a:t>
            </a:r>
            <a:r>
              <a:rPr lang="zh-CN" altLang="en-US" sz="4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Baloo Bhaijaan" panose="03080902040302020200" pitchFamily="66" charset="-78"/>
              </a:rPr>
              <a:t>要素</a:t>
            </a:r>
            <a:endParaRPr lang="en-US" sz="4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Baloo Bhaijaan" panose="03080902040302020200" pitchFamily="66" charset="-78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C0F54-F25F-0F06-EE38-4E9B7393A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8862" y="358179"/>
            <a:ext cx="7773338" cy="106348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treat hypertension?</a:t>
            </a:r>
            <a:b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高血压治疗</a:t>
            </a:r>
            <a:endParaRPr lang="en-US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C70C3-8C42-33AB-E86C-194BB0ABB3D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2932" y="1846486"/>
            <a:ext cx="4425789" cy="3424107"/>
          </a:xfrm>
        </p:spPr>
        <p:txBody>
          <a:bodyPr/>
          <a:lstStyle/>
          <a:p>
            <a:r>
              <a:rPr lang="en-US" dirty="0"/>
              <a:t>Diet</a:t>
            </a:r>
            <a:r>
              <a:rPr lang="zh-CN" altLang="en-US" dirty="0"/>
              <a:t> 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饮食</a:t>
            </a:r>
            <a:endParaRPr 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en-US" dirty="0"/>
              <a:t>Exercise</a:t>
            </a:r>
            <a:r>
              <a:rPr lang="zh-CN" altLang="en-US" dirty="0"/>
              <a:t> 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运动</a:t>
            </a:r>
            <a:endParaRPr 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en-US" dirty="0"/>
              <a:t>Medications</a:t>
            </a:r>
            <a:r>
              <a:rPr lang="zh-CN" altLang="en-US" dirty="0"/>
              <a:t> 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药物</a:t>
            </a:r>
            <a:endParaRPr 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8194" name="Picture 2" descr="Lifestyle Changes to Treat High Blood Pressure - Cos Cardio">
            <a:extLst>
              <a:ext uri="{FF2B5EF4-FFF2-40B4-BE49-F238E27FC236}">
                <a16:creationId xmlns:a16="http://schemas.microsoft.com/office/drawing/2014/main" id="{E8C94E07-9CB5-4C77-AB58-928F58322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059" y="1647330"/>
            <a:ext cx="5368924" cy="467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4028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igure">
            <a:extLst>
              <a:ext uri="{FF2B5EF4-FFF2-40B4-BE49-F238E27FC236}">
                <a16:creationId xmlns:a16="http://schemas.microsoft.com/office/drawing/2014/main" id="{F439B599-1AAA-F4F9-AA7F-795D6F654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50" y="0"/>
            <a:ext cx="9131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938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FDBEEB64-E181-CD90-AB70-281E9B59877F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598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2B3401-7BB8-408F-FF66-7EE1AADA0E70}"/>
              </a:ext>
            </a:extLst>
          </p:cNvPr>
          <p:cNvSpPr txBox="1"/>
          <p:nvPr/>
        </p:nvSpPr>
        <p:spPr>
          <a:xfrm>
            <a:off x="1879600" y="6184900"/>
            <a:ext cx="2207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Lower BP 9-15 mmHg</a:t>
            </a:r>
          </a:p>
        </p:txBody>
      </p:sp>
    </p:spTree>
    <p:extLst>
      <p:ext uri="{BB962C8B-B14F-4D97-AF65-F5344CB8AC3E}">
        <p14:creationId xmlns:p14="http://schemas.microsoft.com/office/powerpoint/2010/main" val="32075913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hysical Activity Guidelines Resources">
            <a:extLst>
              <a:ext uri="{FF2B5EF4-FFF2-40B4-BE49-F238E27FC236}">
                <a16:creationId xmlns:a16="http://schemas.microsoft.com/office/drawing/2014/main" id="{DA045149-B3E8-F623-1046-35D2EF828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28700"/>
            <a:ext cx="91440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575A98-69EC-8F86-0111-42CB3EFE1AD1}"/>
              </a:ext>
            </a:extLst>
          </p:cNvPr>
          <p:cNvSpPr txBox="1"/>
          <p:nvPr/>
        </p:nvSpPr>
        <p:spPr>
          <a:xfrm>
            <a:off x="1871638" y="5956300"/>
            <a:ext cx="4224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Exercise 150 min/week lower BP 6-9 mmHg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BC47096-FB40-D343-3101-00928927E247}"/>
              </a:ext>
            </a:extLst>
          </p:cNvPr>
          <p:cNvSpPr txBox="1">
            <a:spLocks/>
          </p:cNvSpPr>
          <p:nvPr/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tx2"/>
                </a:solidFill>
                <a:latin typeface="+mn-lt"/>
              </a:rPr>
              <a:t>Physical activity </a:t>
            </a:r>
            <a:r>
              <a:rPr lang="en-US" sz="3600" b="1" dirty="0" err="1">
                <a:solidFill>
                  <a:schemeClr val="tx2"/>
                </a:solidFill>
                <a:latin typeface="+mn-lt"/>
              </a:rPr>
              <a:t>运动</a:t>
            </a:r>
            <a:endParaRPr lang="en-US" sz="3600" b="1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1516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ow Many Minutes Per Week Should You Exercise?">
            <a:extLst>
              <a:ext uri="{FF2B5EF4-FFF2-40B4-BE49-F238E27FC236}">
                <a16:creationId xmlns:a16="http://schemas.microsoft.com/office/drawing/2014/main" id="{1465A4EC-611F-81D6-BD25-AA81EFE1A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51" y="0"/>
            <a:ext cx="116250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3554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FC277-6C03-0A94-E649-72C77CB9B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331" y="237519"/>
            <a:ext cx="7773338" cy="1045182"/>
          </a:xfrm>
        </p:spPr>
        <p:txBody>
          <a:bodyPr vert="horz" lIns="0" tIns="0" rIns="0" bIns="0" rtlCol="0" anchor="ctr">
            <a:norm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+mn-lt"/>
              </a:rPr>
              <a:t>Lipid Control</a:t>
            </a:r>
            <a:r>
              <a:rPr lang="zh-CN" altLang="en-US" sz="32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+mn-lt"/>
              </a:rPr>
              <a:t>血脂控制</a:t>
            </a:r>
            <a:endParaRPr lang="en-US" sz="32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3314" name="Picture 2" descr="Cholesterol: Understanding Levels and Numbers">
            <a:extLst>
              <a:ext uri="{FF2B5EF4-FFF2-40B4-BE49-F238E27FC236}">
                <a16:creationId xmlns:a16="http://schemas.microsoft.com/office/drawing/2014/main" id="{F8B8196C-0BDC-5B0B-46D3-07F4216D3E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7" b="2932"/>
          <a:stretch/>
        </p:blipFill>
        <p:spPr bwMode="auto">
          <a:xfrm>
            <a:off x="652395" y="1121309"/>
            <a:ext cx="5443605" cy="565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E7B980-CDCC-0BA8-2947-CE54436FAA56}"/>
              </a:ext>
            </a:extLst>
          </p:cNvPr>
          <p:cNvSpPr txBox="1"/>
          <p:nvPr/>
        </p:nvSpPr>
        <p:spPr>
          <a:xfrm>
            <a:off x="6258319" y="1879508"/>
            <a:ext cx="46076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HDL – Good cholesterol</a:t>
            </a:r>
          </a:p>
          <a:p>
            <a:r>
              <a:rPr lang="en-US" sz="2800" b="1" dirty="0" err="1">
                <a:solidFill>
                  <a:schemeClr val="tx2"/>
                </a:solidFill>
              </a:rPr>
              <a:t>高密度脂蛋白</a:t>
            </a:r>
            <a:r>
              <a:rPr lang="zh-CN" altLang="en-US" sz="2800" b="1" dirty="0">
                <a:solidFill>
                  <a:schemeClr val="tx2"/>
                </a:solidFill>
              </a:rPr>
              <a:t> </a:t>
            </a:r>
            <a:r>
              <a:rPr lang="en-US" altLang="zh-CN" sz="2800" b="1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–</a:t>
            </a:r>
            <a:r>
              <a:rPr lang="zh-CN" altLang="en-US" sz="2800" b="1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好胆固醇</a:t>
            </a:r>
            <a:endParaRPr lang="en-US" sz="2800" b="1" dirty="0">
              <a:solidFill>
                <a:schemeClr val="tx2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LDL – Bad cholesterol</a:t>
            </a:r>
          </a:p>
          <a:p>
            <a:r>
              <a:rPr lang="en-US" sz="2800" b="1" dirty="0" err="1">
                <a:solidFill>
                  <a:schemeClr val="tx2"/>
                </a:solidFill>
              </a:rPr>
              <a:t>低密度脂蛋白</a:t>
            </a:r>
            <a:r>
              <a:rPr lang="en-US" altLang="zh-CN" sz="2800" b="1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–</a:t>
            </a:r>
            <a:r>
              <a:rPr lang="zh-CN" altLang="en-US" sz="2800" b="1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坏胆固醇</a:t>
            </a:r>
            <a:endParaRPr lang="en-US" sz="2800" b="1" dirty="0">
              <a:solidFill>
                <a:schemeClr val="tx2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76380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380B8-D0AD-98F8-5BD2-6C89C7F21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8862" y="161319"/>
            <a:ext cx="7773338" cy="797687"/>
          </a:xfrm>
        </p:spPr>
        <p:txBody>
          <a:bodyPr/>
          <a:lstStyle/>
          <a:p>
            <a:r>
              <a:rPr lang="en-US" dirty="0"/>
              <a:t>Lipid profile </a:t>
            </a:r>
            <a:r>
              <a:rPr lang="en-US" dirty="0" err="1"/>
              <a:t>血脂化验</a:t>
            </a:r>
            <a:r>
              <a:rPr lang="en-US" dirty="0"/>
              <a:t> </a:t>
            </a:r>
          </a:p>
        </p:txBody>
      </p:sp>
      <p:pic>
        <p:nvPicPr>
          <p:cNvPr id="1026" name="Picture 2" descr="Cholesterol Test | Lipid Profile Test | Lipid Panel Test">
            <a:extLst>
              <a:ext uri="{FF2B5EF4-FFF2-40B4-BE49-F238E27FC236}">
                <a16:creationId xmlns:a16="http://schemas.microsoft.com/office/drawing/2014/main" id="{A2F8EEBF-99A3-CF5F-30B6-53F95A162402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531" y="959005"/>
            <a:ext cx="8257342" cy="512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8981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reventative Cardiology: We Can Now Eliminate Heart Disease!">
            <a:extLst>
              <a:ext uri="{FF2B5EF4-FFF2-40B4-BE49-F238E27FC236}">
                <a16:creationId xmlns:a16="http://schemas.microsoft.com/office/drawing/2014/main" id="{163FB244-CF43-87E4-FBAC-CF805A8EB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253" y="1311018"/>
            <a:ext cx="8294589" cy="504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5116E4-AD3C-D013-3100-43E2335C6AA9}"/>
              </a:ext>
            </a:extLst>
          </p:cNvPr>
          <p:cNvSpPr txBox="1"/>
          <p:nvPr/>
        </p:nvSpPr>
        <p:spPr>
          <a:xfrm>
            <a:off x="3844485" y="503684"/>
            <a:ext cx="4698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动脉粥样硬化发展时间线</a:t>
            </a:r>
            <a:endParaRPr lang="en-US" sz="3200" b="1" dirty="0">
              <a:solidFill>
                <a:schemeClr val="tx2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778695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5BB3C09D-9635-39EA-148C-5A57D9926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9" y="0"/>
            <a:ext cx="8178812" cy="637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BE7BFA-22B2-9C7E-5F7F-34D597BA824C}"/>
              </a:ext>
            </a:extLst>
          </p:cNvPr>
          <p:cNvSpPr txBox="1"/>
          <p:nvPr/>
        </p:nvSpPr>
        <p:spPr>
          <a:xfrm>
            <a:off x="1993900" y="648866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333333"/>
                </a:solidFill>
                <a:latin typeface="Guardian TextSans Web"/>
              </a:rPr>
              <a:t>JAMA </a:t>
            </a:r>
            <a:r>
              <a:rPr lang="en-US" i="1" dirty="0" err="1">
                <a:solidFill>
                  <a:srgbClr val="333333"/>
                </a:solidFill>
                <a:latin typeface="Guardian TextSans Web"/>
              </a:rPr>
              <a:t>Cardiol</a:t>
            </a:r>
            <a:r>
              <a:rPr lang="en-US" i="1" dirty="0">
                <a:solidFill>
                  <a:srgbClr val="333333"/>
                </a:solidFill>
                <a:latin typeface="Guardian TextSans Web"/>
              </a:rPr>
              <a:t>. </a:t>
            </a:r>
            <a:r>
              <a:rPr lang="en-US" dirty="0">
                <a:solidFill>
                  <a:srgbClr val="333333"/>
                </a:solidFill>
                <a:latin typeface="Guardian TextSans Web"/>
              </a:rPr>
              <a:t>2022;7(7):672-680.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5209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B547B-EA04-6B6F-E812-82F205C4C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331" y="199581"/>
            <a:ext cx="7773338" cy="1087734"/>
          </a:xfrm>
        </p:spPr>
        <p:txBody>
          <a:bodyPr/>
          <a:lstStyle/>
          <a:p>
            <a:r>
              <a:rPr lang="en-US" cap="none" dirty="0"/>
              <a:t>Lipoprotein (a)</a:t>
            </a:r>
          </a:p>
        </p:txBody>
      </p:sp>
      <p:pic>
        <p:nvPicPr>
          <p:cNvPr id="1026" name="Picture 2" descr="8 Things to Know About Lipoprotein(a) | Amgen">
            <a:extLst>
              <a:ext uri="{FF2B5EF4-FFF2-40B4-BE49-F238E27FC236}">
                <a16:creationId xmlns:a16="http://schemas.microsoft.com/office/drawing/2014/main" id="{9148E774-D644-42CE-BD58-12E15AE59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87316"/>
            <a:ext cx="9144000" cy="522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620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Main graphic"/>
          <p:cNvPicPr/>
          <p:nvPr/>
        </p:nvPicPr>
        <p:blipFill>
          <a:blip r:embed="rId2"/>
          <a:stretch/>
        </p:blipFill>
        <p:spPr>
          <a:xfrm>
            <a:off x="1798320" y="232146"/>
            <a:ext cx="8501818" cy="5569564"/>
          </a:xfrm>
          <a:prstGeom prst="rect">
            <a:avLst/>
          </a:prstGeom>
          <a:ln>
            <a:noFill/>
          </a:ln>
        </p:spPr>
      </p:pic>
      <p:pic>
        <p:nvPicPr>
          <p:cNvPr id="37" name="logo"/>
          <p:cNvPicPr/>
          <p:nvPr/>
        </p:nvPicPr>
        <p:blipFill>
          <a:blip r:embed="rId3"/>
          <a:stretch/>
        </p:blipFill>
        <p:spPr>
          <a:xfrm>
            <a:off x="1798320" y="6035040"/>
            <a:ext cx="360000" cy="475200"/>
          </a:xfrm>
          <a:prstGeom prst="rect">
            <a:avLst/>
          </a:prstGeom>
          <a:ln>
            <a:noFill/>
          </a:ln>
        </p:spPr>
      </p:pic>
      <p:sp>
        <p:nvSpPr>
          <p:cNvPr id="38" name="TextShape 1"/>
          <p:cNvSpPr txBox="1"/>
          <p:nvPr/>
        </p:nvSpPr>
        <p:spPr>
          <a:xfrm>
            <a:off x="2411040" y="6035040"/>
            <a:ext cx="4410720" cy="731520"/>
          </a:xfrm>
          <a:prstGeom prst="rect">
            <a:avLst/>
          </a:prstGeom>
          <a:noFill/>
          <a:ln>
            <a:noFill/>
          </a:ln>
        </p:spPr>
        <p:txBody>
          <a:bodyPr lIns="36000" tIns="46800" rIns="36000" bIns="46800" anchor="b" anchorCtr="1"/>
          <a:lstStyle/>
          <a:p>
            <a:r>
              <a:rPr lang="en-US" sz="1100" spc="-1" dirty="0">
                <a:solidFill>
                  <a:srgbClr val="000000"/>
                </a:solidFill>
                <a:latin typeface="Arial"/>
              </a:rPr>
              <a:t>Donald M. Lloyd-Jones. Circulation. Life’s Essential 8: Updating and Enhancing the American Heart Association’s Construct of Cardiovascular Health: A Presidential Advisory From the American Heart Association, Volume: 146, Issue: 5, Pages: e18-e43, DOI: (10.1161/CIR.0000000000001078) </a:t>
            </a:r>
          </a:p>
        </p:txBody>
      </p:sp>
      <p:sp>
        <p:nvSpPr>
          <p:cNvPr id="39" name="TextShape 2"/>
          <p:cNvSpPr txBox="1"/>
          <p:nvPr/>
        </p:nvSpPr>
        <p:spPr>
          <a:xfrm>
            <a:off x="6818160" y="6390290"/>
            <a:ext cx="3846240" cy="376270"/>
          </a:xfrm>
          <a:prstGeom prst="rect">
            <a:avLst/>
          </a:prstGeom>
          <a:noFill/>
          <a:ln>
            <a:noFill/>
          </a:ln>
        </p:spPr>
        <p:txBody>
          <a:bodyPr lIns="36000" tIns="46800" rIns="36000" bIns="46800" anchor="b" anchorCtr="1"/>
          <a:lstStyle/>
          <a:p>
            <a:r>
              <a:rPr lang="en-US" sz="1000" spc="-1">
                <a:solidFill>
                  <a:srgbClr val="000000"/>
                </a:solidFill>
                <a:latin typeface="Arial"/>
              </a:rPr>
              <a:t>© 2022 American Heart Association, Inc.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5BD957-203E-89F9-59C2-544581C16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39" y="0"/>
            <a:ext cx="8497598" cy="35241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40FE9F6-A866-A4AD-382F-2F06607FF0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8495" y="1388284"/>
            <a:ext cx="1707290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3" name="Picture 6">
            <a:extLst>
              <a:ext uri="{FF2B5EF4-FFF2-40B4-BE49-F238E27FC236}">
                <a16:creationId xmlns:a16="http://schemas.microsoft.com/office/drawing/2014/main" id="{249EDC5F-98A1-818B-248A-D657179C5B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351"/>
          <a:stretch>
            <a:fillRect/>
          </a:stretch>
        </p:blipFill>
        <p:spPr bwMode="auto">
          <a:xfrm>
            <a:off x="100116" y="4248873"/>
            <a:ext cx="11446778" cy="154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AA83E0-B9DF-CE70-E92A-C03BA5867BAB}"/>
              </a:ext>
            </a:extLst>
          </p:cNvPr>
          <p:cNvSpPr txBox="1"/>
          <p:nvPr/>
        </p:nvSpPr>
        <p:spPr>
          <a:xfrm>
            <a:off x="6287333" y="6403975"/>
            <a:ext cx="50926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Arterioscler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Thromb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Vasc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Biol. 2021;41:465–474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1132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29A2C-C395-4CD8-2BEC-AC966E420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6262E0-A242-39A6-49BA-04BF1F6B9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8495" y="1388284"/>
            <a:ext cx="1707290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C87E6B-9D65-7E78-3C06-84CE72790E03}"/>
              </a:ext>
            </a:extLst>
          </p:cNvPr>
          <p:cNvSpPr txBox="1"/>
          <p:nvPr/>
        </p:nvSpPr>
        <p:spPr>
          <a:xfrm>
            <a:off x="6287333" y="6403975"/>
            <a:ext cx="50926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Arterioscler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Thromb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Vasc</a:t>
            </a:r>
            <a:r>
              <a:rPr lang="en-US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Biol. 2021;41:465–474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793830A-90D4-CD89-C951-F94E8148F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4727" y="119890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121" name="Picture 6">
            <a:extLst>
              <a:ext uri="{FF2B5EF4-FFF2-40B4-BE49-F238E27FC236}">
                <a16:creationId xmlns:a16="http://schemas.microsoft.com/office/drawing/2014/main" id="{A2310AF5-63B4-B43E-36B9-FB90E11E59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54" r="34584"/>
          <a:stretch>
            <a:fillRect/>
          </a:stretch>
        </p:blipFill>
        <p:spPr bwMode="auto">
          <a:xfrm>
            <a:off x="173536" y="211024"/>
            <a:ext cx="5266143" cy="34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0B78DF-46C5-11DB-6807-7271B912AC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1930" y="-1"/>
            <a:ext cx="1280058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E14BF06F-D5FD-D86A-9740-A85DCDA25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749" y="160188"/>
            <a:ext cx="5946937" cy="610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856A8D-14D0-7179-EDE3-AA8192E3B5EC}"/>
              </a:ext>
            </a:extLst>
          </p:cNvPr>
          <p:cNvSpPr txBox="1"/>
          <p:nvPr/>
        </p:nvSpPr>
        <p:spPr>
          <a:xfrm>
            <a:off x="389468" y="4248844"/>
            <a:ext cx="5050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If </a:t>
            </a:r>
            <a:r>
              <a:rPr lang="en-US" sz="2400" dirty="0" err="1"/>
              <a:t>Lp</a:t>
            </a:r>
            <a:r>
              <a:rPr lang="en-US" sz="2400" dirty="0"/>
              <a:t>(a) is very high, &gt; 200, we normally start treatment immediately</a:t>
            </a:r>
          </a:p>
        </p:txBody>
      </p:sp>
    </p:spTree>
    <p:extLst>
      <p:ext uri="{BB962C8B-B14F-4D97-AF65-F5344CB8AC3E}">
        <p14:creationId xmlns:p14="http://schemas.microsoft.com/office/powerpoint/2010/main" val="42730699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77191-9410-949B-4EA8-A5264C579C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41767" y="1360366"/>
            <a:ext cx="9944849" cy="48068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Lifestyle modification </a:t>
            </a:r>
            <a:r>
              <a:rPr lang="en-US" sz="2400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改变生活方式</a:t>
            </a:r>
            <a:endParaRPr lang="en-US" sz="24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>
              <a:lnSpc>
                <a:spcPct val="150000"/>
              </a:lnSpc>
            </a:pPr>
            <a:r>
              <a:rPr 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Diet – low cholesterol diet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低脂饮食</a:t>
            </a:r>
            <a:endParaRPr lang="en-US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>
              <a:lnSpc>
                <a:spcPct val="150000"/>
              </a:lnSpc>
            </a:pPr>
            <a:r>
              <a:rPr 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Regular exercise 150 min/week.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运动</a:t>
            </a:r>
            <a:endParaRPr lang="en-US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Unfortunately, unlikely BP control, lifestyle modification only contributes to 25-35% of LDL level.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It does increase HDL level.  </a:t>
            </a:r>
            <a:r>
              <a:rPr lang="en-US" sz="2000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确实可以提升HDL水平</a:t>
            </a:r>
            <a:endParaRPr lang="en-US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Medications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药物治疗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Surgical control – Bariatric surgery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endParaRPr lang="en-US" sz="2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B5EF38-49A0-72AE-9270-5B498C439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331" y="237519"/>
            <a:ext cx="7773338" cy="1045182"/>
          </a:xfrm>
        </p:spPr>
        <p:txBody>
          <a:bodyPr vert="horz" lIns="0" tIns="0" rIns="0" bIns="0" rtlCol="0" anchor="ctr">
            <a:norm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+mn-lt"/>
              </a:rPr>
              <a:t>Lipid Control</a:t>
            </a:r>
            <a:r>
              <a:rPr lang="zh-CN" altLang="en-US" sz="32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+mn-lt"/>
              </a:rPr>
              <a:t>血脂控制</a:t>
            </a:r>
            <a:endParaRPr lang="en-US" sz="3200" b="1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4233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A7C97-7102-F920-2F41-56E43200A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247" y="209059"/>
            <a:ext cx="7773338" cy="1146782"/>
          </a:xfrm>
        </p:spPr>
        <p:txBody>
          <a:bodyPr vert="horz" lIns="0" tIns="0" rIns="0" bIns="0" rtlCol="0" anchor="ctr">
            <a:norm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+mn-lt"/>
              </a:rPr>
              <a:t>Glucose Control</a:t>
            </a:r>
            <a:r>
              <a:rPr lang="zh-CN" altLang="en-US" sz="32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+mn-lt"/>
              </a:rPr>
              <a:t>血糖控制</a:t>
            </a:r>
            <a:endParaRPr lang="en-US" sz="32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30724" name="Picture 4" descr="Hba1C Images – Browse 727 Stock Photos, Vectors, and Video | Adobe Stock">
            <a:extLst>
              <a:ext uri="{FF2B5EF4-FFF2-40B4-BE49-F238E27FC236}">
                <a16:creationId xmlns:a16="http://schemas.microsoft.com/office/drawing/2014/main" id="{F6B81B50-FE4A-B091-2BCE-F98ED134A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781" y="1249050"/>
            <a:ext cx="5848437" cy="413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0B930C-B3B2-882A-7C7C-A13AC74C30C0}"/>
              </a:ext>
            </a:extLst>
          </p:cNvPr>
          <p:cNvSpPr txBox="1"/>
          <p:nvPr/>
        </p:nvSpPr>
        <p:spPr>
          <a:xfrm>
            <a:off x="2242968" y="5719152"/>
            <a:ext cx="7799507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/>
              <a:t>HbA1c </a:t>
            </a:r>
            <a:r>
              <a:rPr lang="en-US" sz="2400" dirty="0"/>
              <a:t>Represents average glucose level in the past 3 months</a:t>
            </a:r>
          </a:p>
          <a:p>
            <a:pPr algn="ctr"/>
            <a:r>
              <a:rPr lang="en-US" sz="2400" dirty="0"/>
              <a:t>糖化血红蛋白代表前</a:t>
            </a:r>
            <a:r>
              <a:rPr lang="en-US" altLang="zh-CN" sz="2400" dirty="0"/>
              <a:t>3</a:t>
            </a:r>
            <a:r>
              <a:rPr lang="zh-CN" altLang="en-US" sz="2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个月平均血糖水平</a:t>
            </a:r>
            <a:endParaRPr lang="en-US" sz="24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65501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All About the Hemoglobin A1C Test">
            <a:extLst>
              <a:ext uri="{FF2B5EF4-FFF2-40B4-BE49-F238E27FC236}">
                <a16:creationId xmlns:a16="http://schemas.microsoft.com/office/drawing/2014/main" id="{5C56E533-7AFA-3E66-ADBD-8CB931F02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09750"/>
            <a:ext cx="9144000" cy="425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C960CE0-AC9A-9108-E06D-396682523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247" y="209059"/>
            <a:ext cx="7773338" cy="1146782"/>
          </a:xfrm>
        </p:spPr>
        <p:txBody>
          <a:bodyPr vert="horz" lIns="0" tIns="0" rIns="0" bIns="0" rtlCol="0" anchor="ctr">
            <a:norm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+mn-lt"/>
              </a:rPr>
              <a:t>Glucose Control</a:t>
            </a:r>
            <a:r>
              <a:rPr lang="zh-CN" altLang="en-US" sz="32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+mn-lt"/>
              </a:rPr>
              <a:t>血糖控制</a:t>
            </a:r>
            <a:endParaRPr lang="en-US" sz="3200" b="1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096431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87EA963-08ED-98DE-7EFD-D37B6974B52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3" y="1621892"/>
            <a:ext cx="10363827" cy="416930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Lifestyle modification </a:t>
            </a:r>
            <a:r>
              <a:rPr lang="en-US" sz="2400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改变生活方式</a:t>
            </a:r>
            <a:endParaRPr lang="en-US" sz="24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>
              <a:lnSpc>
                <a:spcPct val="150000"/>
              </a:lnSpc>
            </a:pPr>
            <a:r>
              <a:rPr 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Diet – low cholesterol diet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Regular exercise 150 min/week.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Medications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药物</a:t>
            </a:r>
            <a:endParaRPr lang="en-US" sz="2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Surgical control – Bariatric surgery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346181-7EB5-9F8D-5725-EFCFB38E3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247" y="209059"/>
            <a:ext cx="7773338" cy="1146782"/>
          </a:xfrm>
        </p:spPr>
        <p:txBody>
          <a:bodyPr vert="horz" lIns="0" tIns="0" rIns="0" bIns="0" rtlCol="0" anchor="ctr">
            <a:norm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+mn-lt"/>
              </a:rPr>
              <a:t>Glucose Control</a:t>
            </a:r>
            <a:r>
              <a:rPr lang="zh-CN" altLang="en-US" sz="32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+mn-lt"/>
              </a:rPr>
              <a:t>血糖控制</a:t>
            </a:r>
            <a:endParaRPr lang="en-US" sz="3200" b="1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51640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A7C97-7102-F920-2F41-56E43200A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260" y="171259"/>
            <a:ext cx="10025028" cy="1156958"/>
          </a:xfrm>
        </p:spPr>
        <p:txBody>
          <a:bodyPr>
            <a:noAutofit/>
          </a:bodyPr>
          <a:lstStyle/>
          <a:p>
            <a:pPr algn="ctr"/>
            <a:r>
              <a:rPr lang="en-US" sz="2400" b="1" cap="none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New Glucose Control Agents</a:t>
            </a:r>
            <a:r>
              <a:rPr lang="zh-CN" altLang="en-US" sz="2400" b="1" cap="none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2400" b="1" cap="none" dirty="0" err="1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血糖控制新药</a:t>
            </a:r>
            <a:br>
              <a:rPr lang="en-US" sz="2400" b="1" cap="none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sz="2400" b="1" cap="none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SGLT2 inhibitors</a:t>
            </a:r>
          </a:p>
        </p:txBody>
      </p:sp>
      <p:pic>
        <p:nvPicPr>
          <p:cNvPr id="1028" name="Picture 4" descr="Defining the Role of SGLT2 Inhibitors in Primary Care: Time to Think  Differently | SpringerLink">
            <a:extLst>
              <a:ext uri="{FF2B5EF4-FFF2-40B4-BE49-F238E27FC236}">
                <a16:creationId xmlns:a16="http://schemas.microsoft.com/office/drawing/2014/main" id="{336323B4-878B-1E37-79FF-85BFC8DAA07C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645" y="1113338"/>
            <a:ext cx="9294709" cy="562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9980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A7C97-7102-F920-2F41-56E43200A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148" y="0"/>
            <a:ext cx="10605704" cy="1596177"/>
          </a:xfrm>
        </p:spPr>
        <p:txBody>
          <a:bodyPr>
            <a:noAutofit/>
          </a:bodyPr>
          <a:lstStyle/>
          <a:p>
            <a:pPr algn="ctr"/>
            <a:r>
              <a:rPr lang="en-US" sz="3200" b="1" cap="none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New Glucose Control Agents</a:t>
            </a:r>
            <a:r>
              <a:rPr lang="zh-CN" altLang="en-US" sz="3200" b="1" cap="none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3200" b="1" cap="none" dirty="0" err="1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血糖控制新药</a:t>
            </a:r>
            <a:br>
              <a:rPr lang="en-US" sz="3200" cap="none" dirty="0"/>
            </a:br>
            <a:r>
              <a:rPr lang="en-US" sz="3200" b="1" cap="none" dirty="0">
                <a:latin typeface="+mn-lt"/>
              </a:rPr>
              <a:t>GLP-1 agonist</a:t>
            </a:r>
          </a:p>
        </p:txBody>
      </p:sp>
      <p:pic>
        <p:nvPicPr>
          <p:cNvPr id="3074" name="Picture 2" descr="GLP-1 For Weight Loss: Is It Safe? - Nutrisense Journal">
            <a:extLst>
              <a:ext uri="{FF2B5EF4-FFF2-40B4-BE49-F238E27FC236}">
                <a16:creationId xmlns:a16="http://schemas.microsoft.com/office/drawing/2014/main" id="{4C624B85-8E3F-E510-64AB-47F994F570CA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3"/>
          <a:stretch/>
        </p:blipFill>
        <p:spPr bwMode="auto">
          <a:xfrm>
            <a:off x="3660067" y="1328214"/>
            <a:ext cx="5427013" cy="542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0632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ee Google Thank You Slide &amp; PowerPoint Templates">
            <a:extLst>
              <a:ext uri="{FF2B5EF4-FFF2-40B4-BE49-F238E27FC236}">
                <a16:creationId xmlns:a16="http://schemas.microsoft.com/office/drawing/2014/main" id="{31C306D9-C7DF-8E55-031A-F226DFE1D810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04" y="174587"/>
            <a:ext cx="11211209" cy="6306306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tx1">
                <a:lumMod val="65000"/>
                <a:lumOff val="35000"/>
                <a:alpha val="40000"/>
              </a:schemeClr>
            </a:outerShdw>
            <a:softEdge rad="86208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 descr="Q">
                <a:extLst>
                  <a:ext uri="{FF2B5EF4-FFF2-40B4-BE49-F238E27FC236}">
                    <a16:creationId xmlns:a16="http://schemas.microsoft.com/office/drawing/2014/main" id="{FE64A934-A2EE-3B82-C844-5DCA1E2E07A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550357" y="705512"/>
              <a:ext cx="2470238" cy="2875610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470238" cy="2875610"/>
                    </a:xfrm>
                    <a:prstGeom prst="rect">
                      <a:avLst/>
                    </a:prstGeom>
                  </am3d:spPr>
                  <am3d:camera>
                    <am3d:pos x="0" y="0" z="6324846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59571" d="1000000"/>
                    <am3d:preTrans dx="3" dy="-18031469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126629" ay="1908881" az="-66772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9903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 descr="Q">
                <a:extLst>
                  <a:ext uri="{FF2B5EF4-FFF2-40B4-BE49-F238E27FC236}">
                    <a16:creationId xmlns:a16="http://schemas.microsoft.com/office/drawing/2014/main" id="{FE64A934-A2EE-3B82-C844-5DCA1E2E07A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50357" y="705512"/>
                <a:ext cx="2470238" cy="28756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A">
                <a:extLst>
                  <a:ext uri="{FF2B5EF4-FFF2-40B4-BE49-F238E27FC236}">
                    <a16:creationId xmlns:a16="http://schemas.microsoft.com/office/drawing/2014/main" id="{48FB23B1-9157-E570-65C6-55855A7368D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980425" y="705512"/>
              <a:ext cx="2661218" cy="3117426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661218" cy="3117426"/>
                    </a:xfrm>
                    <a:prstGeom prst="rect">
                      <a:avLst/>
                    </a:prstGeom>
                  </am3d:spPr>
                  <am3d:camera>
                    <am3d:pos x="0" y="0" z="6642383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418605" d="1000000"/>
                    <am3d:preTrans dx="0" dy="-17603307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343072" ay="-1842037" az="-175589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400449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A">
                <a:extLst>
                  <a:ext uri="{FF2B5EF4-FFF2-40B4-BE49-F238E27FC236}">
                    <a16:creationId xmlns:a16="http://schemas.microsoft.com/office/drawing/2014/main" id="{48FB23B1-9157-E570-65C6-55855A7368D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80425" y="705512"/>
                <a:ext cx="2661218" cy="311742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9335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AF6F61-89B4-E5F3-0EAB-8CBB8D8A5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27" y="211907"/>
            <a:ext cx="6353386" cy="287995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D3182F9-DF47-6DE5-E2B5-70B33275467F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609599" y="3278293"/>
            <a:ext cx="11196321" cy="302148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zh-CN" altLang="en-US" sz="1200" b="0" i="0" dirty="0">
                <a:solidFill>
                  <a:srgbClr val="333333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研究纳入</a:t>
            </a:r>
            <a:r>
              <a:rPr lang="en-US" altLang="zh-CN" sz="1200" b="0" i="0" dirty="0">
                <a:solidFill>
                  <a:srgbClr val="333333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89755</a:t>
            </a:r>
            <a:r>
              <a:rPr lang="zh-CN" altLang="en-US" sz="1200" b="0" i="0" dirty="0">
                <a:solidFill>
                  <a:srgbClr val="333333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例基线无心血管疾病的成人受试者。研究人员使用</a:t>
            </a:r>
            <a:r>
              <a:rPr lang="en-US" sz="1200" b="0" i="0" dirty="0">
                <a:solidFill>
                  <a:srgbClr val="333333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LE8</a:t>
            </a:r>
            <a:r>
              <a:rPr lang="zh-CN" altLang="en-US" sz="1200" b="0" i="0" dirty="0">
                <a:solidFill>
                  <a:srgbClr val="333333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心血管健康评分对每位受试者进行评分后分类，具体分为：</a:t>
            </a:r>
          </a:p>
          <a:p>
            <a:pPr marL="0" indent="0" algn="l">
              <a:buNone/>
            </a:pPr>
            <a:r>
              <a:rPr lang="zh-CN" altLang="en-US" sz="1200" b="0" i="0" dirty="0">
                <a:solidFill>
                  <a:srgbClr val="333333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心血管健康程度低（</a:t>
            </a:r>
            <a:r>
              <a:rPr lang="en-US" altLang="zh-CN" sz="1200" b="0" i="0" dirty="0">
                <a:solidFill>
                  <a:srgbClr val="333333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0~49</a:t>
            </a:r>
            <a:r>
              <a:rPr lang="zh-CN" altLang="en-US" sz="1200" b="0" i="0" dirty="0">
                <a:solidFill>
                  <a:srgbClr val="333333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分）</a:t>
            </a:r>
          </a:p>
          <a:p>
            <a:pPr marL="0" indent="0" algn="l">
              <a:buNone/>
            </a:pPr>
            <a:r>
              <a:rPr lang="zh-CN" altLang="en-US" sz="1200" b="0" i="0" dirty="0">
                <a:solidFill>
                  <a:srgbClr val="333333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心血管健康程度中等（</a:t>
            </a:r>
            <a:r>
              <a:rPr lang="en-US" altLang="zh-CN" sz="1200" b="0" i="0" dirty="0">
                <a:solidFill>
                  <a:srgbClr val="333333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50~79</a:t>
            </a:r>
            <a:r>
              <a:rPr lang="zh-CN" altLang="en-US" sz="1200" b="0" i="0" dirty="0">
                <a:solidFill>
                  <a:srgbClr val="333333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分）</a:t>
            </a:r>
          </a:p>
          <a:p>
            <a:pPr marL="0" indent="0" algn="l">
              <a:buNone/>
            </a:pPr>
            <a:r>
              <a:rPr lang="zh-CN" altLang="en-US" sz="1200" b="0" i="0" dirty="0">
                <a:solidFill>
                  <a:srgbClr val="333333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心血管健康程度高（</a:t>
            </a:r>
            <a:r>
              <a:rPr lang="en-US" altLang="zh-CN" sz="1200" b="0" i="0" dirty="0">
                <a:solidFill>
                  <a:srgbClr val="333333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80~100</a:t>
            </a:r>
            <a:r>
              <a:rPr lang="zh-CN" altLang="en-US" sz="1200" b="0" i="0" dirty="0">
                <a:solidFill>
                  <a:srgbClr val="333333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分）</a:t>
            </a:r>
          </a:p>
          <a:p>
            <a:pPr marL="0" indent="0" algn="l">
              <a:buNone/>
            </a:pPr>
            <a:endParaRPr lang="zh-CN" altLang="en-US" sz="1200" b="0" i="0" dirty="0">
              <a:solidFill>
                <a:srgbClr val="333333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l">
              <a:buNone/>
            </a:pPr>
            <a:r>
              <a:rPr lang="zh-CN" altLang="en-US" sz="1200" b="0" i="0" dirty="0">
                <a:solidFill>
                  <a:srgbClr val="333333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研究人员纪录从基线（</a:t>
            </a:r>
            <a:r>
              <a:rPr lang="en-US" altLang="zh-CN" sz="1200" b="0" i="0" dirty="0">
                <a:solidFill>
                  <a:srgbClr val="333333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2006</a:t>
            </a:r>
            <a:r>
              <a:rPr lang="zh-CN" altLang="en-US" sz="1200" b="0" i="0" dirty="0">
                <a:solidFill>
                  <a:srgbClr val="333333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年</a:t>
            </a:r>
            <a:r>
              <a:rPr lang="en-US" altLang="zh-CN" sz="1200" b="0" i="0" dirty="0">
                <a:solidFill>
                  <a:srgbClr val="333333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6</a:t>
            </a:r>
            <a:r>
              <a:rPr lang="zh-CN" altLang="en-US" sz="1200" b="0" i="0" dirty="0">
                <a:solidFill>
                  <a:srgbClr val="333333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月</a:t>
            </a:r>
            <a:r>
              <a:rPr lang="en-US" altLang="zh-CN" sz="1200" b="0" i="0" dirty="0">
                <a:solidFill>
                  <a:srgbClr val="333333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~2007</a:t>
            </a:r>
            <a:r>
              <a:rPr lang="zh-CN" altLang="en-US" sz="1200" b="0" i="0" dirty="0">
                <a:solidFill>
                  <a:srgbClr val="333333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年</a:t>
            </a:r>
            <a:r>
              <a:rPr lang="en-US" altLang="zh-CN" sz="1200" b="0" i="0" dirty="0">
                <a:solidFill>
                  <a:srgbClr val="333333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10</a:t>
            </a:r>
            <a:r>
              <a:rPr lang="zh-CN" altLang="en-US" sz="1200" b="0" i="0" dirty="0">
                <a:solidFill>
                  <a:srgbClr val="333333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月）至</a:t>
            </a:r>
            <a:r>
              <a:rPr lang="en-US" altLang="zh-CN" sz="1200" b="0" i="0" dirty="0">
                <a:solidFill>
                  <a:srgbClr val="333333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2020</a:t>
            </a:r>
            <a:r>
              <a:rPr lang="zh-CN" altLang="en-US" sz="1200" b="0" i="0" dirty="0">
                <a:solidFill>
                  <a:srgbClr val="333333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年</a:t>
            </a:r>
            <a:r>
              <a:rPr lang="en-US" altLang="zh-CN" sz="1200" b="0" i="0" dirty="0">
                <a:solidFill>
                  <a:srgbClr val="333333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12</a:t>
            </a:r>
            <a:r>
              <a:rPr lang="zh-CN" altLang="en-US" sz="1200" b="0" i="0" dirty="0">
                <a:solidFill>
                  <a:srgbClr val="333333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月随访期间所发生的心血管疾病事件，并使用生存模型估算不同分类受试者在</a:t>
            </a:r>
            <a:r>
              <a:rPr lang="en-US" altLang="zh-CN" sz="1200" b="0" i="0" dirty="0">
                <a:solidFill>
                  <a:srgbClr val="333333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30~80</a:t>
            </a:r>
            <a:r>
              <a:rPr lang="zh-CN" altLang="en-US" sz="1200" b="0" i="0" dirty="0">
                <a:solidFill>
                  <a:srgbClr val="333333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岁时健康寿命情况。</a:t>
            </a:r>
          </a:p>
          <a:p>
            <a:pPr marL="0" indent="0" algn="l">
              <a:buNone/>
            </a:pPr>
            <a:endParaRPr lang="zh-CN" altLang="en-US" sz="1200" b="0" i="0" dirty="0">
              <a:solidFill>
                <a:srgbClr val="333333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 algn="l">
              <a:buNone/>
            </a:pPr>
            <a:r>
              <a:rPr lang="zh-CN" altLang="en-US" sz="1200" b="0" i="0" dirty="0">
                <a:solidFill>
                  <a:srgbClr val="333333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研究期间共纪录了</a:t>
            </a:r>
            <a:r>
              <a:rPr lang="en-US" altLang="zh-CN" sz="1200" b="0" i="0" dirty="0">
                <a:solidFill>
                  <a:srgbClr val="333333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9977</a:t>
            </a:r>
            <a:r>
              <a:rPr lang="zh-CN" altLang="en-US" sz="1200" b="0" i="0" dirty="0">
                <a:solidFill>
                  <a:srgbClr val="333333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例心血管疾病事件，包括中风</a:t>
            </a:r>
            <a:r>
              <a:rPr lang="en-US" altLang="zh-CN" sz="1200" b="0" i="0" dirty="0">
                <a:solidFill>
                  <a:srgbClr val="333333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6031</a:t>
            </a:r>
            <a:r>
              <a:rPr lang="zh-CN" altLang="en-US" sz="1200" b="0" i="0" dirty="0">
                <a:solidFill>
                  <a:srgbClr val="333333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例和心脏病</a:t>
            </a:r>
            <a:r>
              <a:rPr lang="en-US" altLang="zh-CN" sz="1200" b="0" i="0" dirty="0">
                <a:solidFill>
                  <a:srgbClr val="333333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4577</a:t>
            </a:r>
            <a:r>
              <a:rPr lang="zh-CN" altLang="en-US" sz="1200" b="0" i="0" dirty="0">
                <a:solidFill>
                  <a:srgbClr val="333333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例。</a:t>
            </a:r>
            <a:r>
              <a:rPr lang="en-US" sz="1200" b="1" i="0" dirty="0">
                <a:solidFill>
                  <a:srgbClr val="333333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LE8</a:t>
            </a:r>
            <a:r>
              <a:rPr lang="zh-CN" altLang="en-US" sz="1200" b="1" i="0" dirty="0">
                <a:solidFill>
                  <a:srgbClr val="333333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心血管健康评分与健康寿命之间存在梯度关系。</a:t>
            </a:r>
            <a:endParaRPr lang="zh-CN" altLang="en-US" sz="1200" b="0" i="0" dirty="0">
              <a:solidFill>
                <a:srgbClr val="333333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endParaRPr lang="en-US" sz="12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670A83-31F8-1964-1318-CEBF4122578B}"/>
              </a:ext>
            </a:extLst>
          </p:cNvPr>
          <p:cNvSpPr txBox="1"/>
          <p:nvPr/>
        </p:nvSpPr>
        <p:spPr>
          <a:xfrm>
            <a:off x="6039854" y="640240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999999"/>
                </a:solidFill>
                <a:effectLst/>
                <a:latin typeface="Source Han Sans"/>
              </a:rPr>
              <a:t>J Am Heart Assoc. 2023 Jun 6;12(11)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650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F6033B0-82C3-E77F-DC20-B61385A1F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9" y="1542970"/>
            <a:ext cx="7032748" cy="438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AA2E04F-5899-D75F-0A5E-C0D1CF93B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187" y="1183299"/>
            <a:ext cx="4743293" cy="474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8F1304-9B7C-0E6A-18FD-4AAC3A6A720B}"/>
              </a:ext>
            </a:extLst>
          </p:cNvPr>
          <p:cNvSpPr txBox="1"/>
          <p:nvPr/>
        </p:nvSpPr>
        <p:spPr>
          <a:xfrm>
            <a:off x="7103267" y="638885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999999"/>
                </a:solidFill>
                <a:effectLst/>
                <a:latin typeface="Source Han Sans"/>
              </a:rPr>
              <a:t>J Am Heart Assoc. 2023 Jun 6;12(11)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870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3F722-BA9B-1313-2D86-03CB857DE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296" y="172000"/>
            <a:ext cx="10972320" cy="11448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+mn-lt"/>
              </a:rPr>
              <a:t>Diet</a:t>
            </a:r>
            <a:r>
              <a:rPr lang="en-US" sz="4000" dirty="0">
                <a:solidFill>
                  <a:schemeClr val="tx2"/>
                </a:solidFill>
              </a:rPr>
              <a:t> </a:t>
            </a:r>
            <a:r>
              <a:rPr lang="en-US" sz="4000" b="1" dirty="0" err="1">
                <a:solidFill>
                  <a:schemeClr val="tx2"/>
                </a:solidFill>
              </a:rPr>
              <a:t>饮食</a:t>
            </a:r>
            <a:r>
              <a:rPr lang="en-US" sz="4000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2E478F-F7E2-9889-62F5-E1946A42F5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21"/>
          <a:stretch/>
        </p:blipFill>
        <p:spPr>
          <a:xfrm>
            <a:off x="367437" y="1225973"/>
            <a:ext cx="10756308" cy="42265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Olegsnow/iStock via Getty Images">
            <a:extLst>
              <a:ext uri="{FF2B5EF4-FFF2-40B4-BE49-F238E27FC236}">
                <a16:creationId xmlns:a16="http://schemas.microsoft.com/office/drawing/2014/main" id="{477589FE-6D20-12B5-F960-525D324AE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61" y="3974026"/>
            <a:ext cx="3680846" cy="276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174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66FFD1-63B5-7417-4F18-1FAF3DD99A04}"/>
              </a:ext>
            </a:extLst>
          </p:cNvPr>
          <p:cNvSpPr txBox="1"/>
          <p:nvPr/>
        </p:nvSpPr>
        <p:spPr>
          <a:xfrm>
            <a:off x="3066046" y="217260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chemeClr val="tx2"/>
                </a:solidFill>
                <a:latin typeface="system-ui"/>
              </a:rPr>
              <a:t>DASH diet score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F79953E-BDF9-9264-3BAB-603B39AAAB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5959084"/>
              </p:ext>
            </p:extLst>
          </p:nvPr>
        </p:nvGraphicFramePr>
        <p:xfrm>
          <a:off x="1760188" y="906747"/>
          <a:ext cx="8806211" cy="5549514"/>
        </p:xfrm>
        <a:graphic>
          <a:graphicData uri="http://schemas.openxmlformats.org/drawingml/2006/table">
            <a:tbl>
              <a:tblPr>
                <a:tableStyleId>{91EBBBCC-DAD2-459C-BE2E-F6DE35CF9A28}</a:tableStyleId>
              </a:tblPr>
              <a:tblGrid>
                <a:gridCol w="3343181">
                  <a:extLst>
                    <a:ext uri="{9D8B030D-6E8A-4147-A177-3AD203B41FA5}">
                      <a16:colId xmlns:a16="http://schemas.microsoft.com/office/drawing/2014/main" val="3769683486"/>
                    </a:ext>
                  </a:extLst>
                </a:gridCol>
                <a:gridCol w="1420597">
                  <a:extLst>
                    <a:ext uri="{9D8B030D-6E8A-4147-A177-3AD203B41FA5}">
                      <a16:colId xmlns:a16="http://schemas.microsoft.com/office/drawing/2014/main" val="369760561"/>
                    </a:ext>
                  </a:extLst>
                </a:gridCol>
                <a:gridCol w="2266687">
                  <a:extLst>
                    <a:ext uri="{9D8B030D-6E8A-4147-A177-3AD203B41FA5}">
                      <a16:colId xmlns:a16="http://schemas.microsoft.com/office/drawing/2014/main" val="2073792244"/>
                    </a:ext>
                  </a:extLst>
                </a:gridCol>
                <a:gridCol w="1775746">
                  <a:extLst>
                    <a:ext uri="{9D8B030D-6E8A-4147-A177-3AD203B41FA5}">
                      <a16:colId xmlns:a16="http://schemas.microsoft.com/office/drawing/2014/main" val="2639762286"/>
                    </a:ext>
                  </a:extLst>
                </a:gridCol>
              </a:tblGrid>
              <a:tr h="297136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effectLst/>
                        </a:rPr>
                        <a:t>Diet component</a:t>
                      </a:r>
                      <a:endParaRPr lang="en-US" sz="2000" dirty="0">
                        <a:effectLst/>
                        <a:latin typeface="Candara" panose="020E0502030303020204" pitchFamily="34" charset="0"/>
                        <a:ea typeface="Apple Color Emoji" pitchFamily="2" charset="0"/>
                        <a:cs typeface="Arial" panose="020B0604020202020204" pitchFamily="34" charset="0"/>
                      </a:endParaRPr>
                    </a:p>
                  </a:txBody>
                  <a:tcPr marL="23168" marR="23168" marT="11584" marB="11584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effectLst/>
                        </a:rPr>
                        <a:t>0</a:t>
                      </a:r>
                      <a:endParaRPr lang="en-US" sz="2000" dirty="0">
                        <a:effectLst/>
                        <a:latin typeface="Arial Rounded MT Bold" panose="020F0704030504030204" pitchFamily="34" charset="77"/>
                      </a:endParaRPr>
                    </a:p>
                  </a:txBody>
                  <a:tcPr marL="23168" marR="23168" marT="11584" marB="11584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effectLst/>
                        </a:rPr>
                        <a:t>0.5</a:t>
                      </a:r>
                      <a:endParaRPr lang="en-US" sz="2000" dirty="0">
                        <a:effectLst/>
                        <a:latin typeface="Arial Rounded MT Bold" panose="020F0704030504030204" pitchFamily="34" charset="77"/>
                      </a:endParaRPr>
                    </a:p>
                  </a:txBody>
                  <a:tcPr marL="23168" marR="23168" marT="11584" marB="11584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Arial Rounded MT Bold" panose="020F0704030504030204" pitchFamily="34" charset="77"/>
                      </a:endParaRPr>
                    </a:p>
                  </a:txBody>
                  <a:tcPr marL="23168" marR="23168" marT="11584" marB="11584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2264657"/>
                  </a:ext>
                </a:extLst>
              </a:tr>
              <a:tr h="557367">
                <a:tc>
                  <a:txBody>
                    <a:bodyPr/>
                    <a:lstStyle/>
                    <a:p>
                      <a:r>
                        <a:rPr lang="en-US" sz="2000" dirty="0">
                          <a:effectLst/>
                        </a:rPr>
                        <a:t>Total grains (servings/day)</a:t>
                      </a:r>
                      <a:endParaRPr lang="en-US" sz="2000" dirty="0">
                        <a:effectLst/>
                        <a:latin typeface="Candara" panose="020E0502030303020204" pitchFamily="34" charset="0"/>
                        <a:ea typeface="Apple Color Emoji" pitchFamily="2" charset="0"/>
                        <a:cs typeface="Arial" panose="020B0604020202020204" pitchFamily="34" charset="0"/>
                      </a:endParaRPr>
                    </a:p>
                  </a:txBody>
                  <a:tcPr marL="23168" marR="23168" marT="11584" marB="1158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effectLst/>
                        </a:rPr>
                        <a:t>≤5</a:t>
                      </a:r>
                      <a:endParaRPr lang="en-US" sz="2000" dirty="0">
                        <a:effectLst/>
                        <a:latin typeface="Arial Rounded MT Bold" panose="020F0704030504030204" pitchFamily="34" charset="77"/>
                      </a:endParaRPr>
                    </a:p>
                  </a:txBody>
                  <a:tcPr marL="23168" marR="23168" marT="11584" marB="1158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effectLst/>
                        </a:rPr>
                        <a:t>&gt;5 to 6.5</a:t>
                      </a:r>
                      <a:endParaRPr lang="en-US" sz="2000" dirty="0">
                        <a:effectLst/>
                        <a:latin typeface="Arial Rounded MT Bold" panose="020F0704030504030204" pitchFamily="34" charset="77"/>
                      </a:endParaRPr>
                    </a:p>
                  </a:txBody>
                  <a:tcPr marL="23168" marR="23168" marT="11584" marB="1158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effectLst/>
                        </a:rPr>
                        <a:t>&gt;6.5</a:t>
                      </a:r>
                      <a:endParaRPr lang="en-US" sz="2000" dirty="0">
                        <a:effectLst/>
                        <a:latin typeface="Arial Rounded MT Bold" panose="020F0704030504030204" pitchFamily="34" charset="77"/>
                      </a:endParaRPr>
                    </a:p>
                  </a:txBody>
                  <a:tcPr marL="23168" marR="23168" marT="11584" marB="1158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8063782"/>
                  </a:ext>
                </a:extLst>
              </a:tr>
              <a:tr h="557367">
                <a:tc>
                  <a:txBody>
                    <a:bodyPr/>
                    <a:lstStyle/>
                    <a:p>
                      <a:r>
                        <a:rPr lang="en-US" sz="2000" dirty="0">
                          <a:effectLst/>
                        </a:rPr>
                        <a:t>Vegetables (servings/day)</a:t>
                      </a:r>
                      <a:endParaRPr lang="en-US" sz="2000" dirty="0">
                        <a:effectLst/>
                        <a:latin typeface="Candara" panose="020E0502030303020204" pitchFamily="34" charset="0"/>
                        <a:ea typeface="Apple Color Emoji" pitchFamily="2" charset="0"/>
                        <a:cs typeface="Arial" panose="020B0604020202020204" pitchFamily="34" charset="0"/>
                      </a:endParaRPr>
                    </a:p>
                  </a:txBody>
                  <a:tcPr marL="23168" marR="23168" marT="11584" marB="11584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effectLst/>
                        </a:rPr>
                        <a:t>≤2</a:t>
                      </a:r>
                      <a:endParaRPr lang="en-US" sz="2000" dirty="0">
                        <a:effectLst/>
                        <a:latin typeface="Arial Rounded MT Bold" panose="020F0704030504030204" pitchFamily="34" charset="77"/>
                      </a:endParaRPr>
                    </a:p>
                  </a:txBody>
                  <a:tcPr marL="23168" marR="23168" marT="11584" marB="11584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effectLst/>
                        </a:rPr>
                        <a:t>&gt;2 to 3.5</a:t>
                      </a:r>
                      <a:endParaRPr lang="en-US" sz="2000" dirty="0">
                        <a:effectLst/>
                        <a:latin typeface="Arial Rounded MT Bold" panose="020F0704030504030204" pitchFamily="34" charset="77"/>
                      </a:endParaRPr>
                    </a:p>
                  </a:txBody>
                  <a:tcPr marL="23168" marR="23168" marT="11584" marB="11584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effectLst/>
                        </a:rPr>
                        <a:t>&gt;3.5</a:t>
                      </a:r>
                      <a:endParaRPr lang="en-US" sz="2000" dirty="0">
                        <a:effectLst/>
                        <a:latin typeface="Arial Rounded MT Bold" panose="020F0704030504030204" pitchFamily="34" charset="77"/>
                      </a:endParaRPr>
                    </a:p>
                  </a:txBody>
                  <a:tcPr marL="23168" marR="23168" marT="11584" marB="11584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3396876"/>
                  </a:ext>
                </a:extLst>
              </a:tr>
              <a:tr h="297136">
                <a:tc>
                  <a:txBody>
                    <a:bodyPr/>
                    <a:lstStyle/>
                    <a:p>
                      <a:r>
                        <a:rPr lang="en-US" sz="2000" dirty="0">
                          <a:effectLst/>
                        </a:rPr>
                        <a:t>Fruits (servings/day)</a:t>
                      </a:r>
                      <a:endParaRPr lang="en-US" sz="2000" dirty="0">
                        <a:effectLst/>
                        <a:latin typeface="Candara" panose="020E0502030303020204" pitchFamily="34" charset="0"/>
                        <a:ea typeface="Apple Color Emoji" pitchFamily="2" charset="0"/>
                        <a:cs typeface="Arial" panose="020B0604020202020204" pitchFamily="34" charset="0"/>
                      </a:endParaRPr>
                    </a:p>
                  </a:txBody>
                  <a:tcPr marL="23168" marR="23168" marT="11584" marB="1158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≤2</a:t>
                      </a:r>
                      <a:endParaRPr lang="en-US" sz="2000">
                        <a:effectLst/>
                        <a:latin typeface="Arial Rounded MT Bold" panose="020F0704030504030204" pitchFamily="34" charset="77"/>
                      </a:endParaRPr>
                    </a:p>
                  </a:txBody>
                  <a:tcPr marL="23168" marR="23168" marT="11584" marB="1158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effectLst/>
                        </a:rPr>
                        <a:t>&gt;2 to 3.5</a:t>
                      </a:r>
                      <a:endParaRPr lang="en-US" sz="2000" dirty="0">
                        <a:effectLst/>
                        <a:latin typeface="Arial Rounded MT Bold" panose="020F0704030504030204" pitchFamily="34" charset="77"/>
                      </a:endParaRPr>
                    </a:p>
                  </a:txBody>
                  <a:tcPr marL="23168" marR="23168" marT="11584" marB="1158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effectLst/>
                        </a:rPr>
                        <a:t>&gt;3.5</a:t>
                      </a:r>
                      <a:endParaRPr lang="en-US" sz="2000" dirty="0">
                        <a:effectLst/>
                        <a:latin typeface="Arial Rounded MT Bold" panose="020F0704030504030204" pitchFamily="34" charset="77"/>
                      </a:endParaRPr>
                    </a:p>
                  </a:txBody>
                  <a:tcPr marL="23168" marR="23168" marT="11584" marB="1158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3891331"/>
                  </a:ext>
                </a:extLst>
              </a:tr>
              <a:tr h="557367">
                <a:tc>
                  <a:txBody>
                    <a:bodyPr/>
                    <a:lstStyle/>
                    <a:p>
                      <a:r>
                        <a:rPr lang="en-US" sz="2000" dirty="0">
                          <a:effectLst/>
                        </a:rPr>
                        <a:t>Dairy (servings/day)</a:t>
                      </a:r>
                      <a:endParaRPr lang="en-US" sz="2000" dirty="0">
                        <a:effectLst/>
                        <a:latin typeface="Candara" panose="020E0502030303020204" pitchFamily="34" charset="0"/>
                        <a:ea typeface="Apple Color Emoji" pitchFamily="2" charset="0"/>
                        <a:cs typeface="Arial" panose="020B0604020202020204" pitchFamily="34" charset="0"/>
                      </a:endParaRPr>
                    </a:p>
                  </a:txBody>
                  <a:tcPr marL="23168" marR="23168" marT="11584" marB="11584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effectLst/>
                        </a:rPr>
                        <a:t>≤1</a:t>
                      </a:r>
                      <a:endParaRPr lang="en-US" sz="2000" dirty="0">
                        <a:effectLst/>
                        <a:latin typeface="Arial Rounded MT Bold" panose="020F0704030504030204" pitchFamily="34" charset="77"/>
                      </a:endParaRPr>
                    </a:p>
                  </a:txBody>
                  <a:tcPr marL="23168" marR="23168" marT="11584" marB="11584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effectLst/>
                        </a:rPr>
                        <a:t>&gt;1 to 2</a:t>
                      </a:r>
                      <a:endParaRPr lang="en-US" sz="2000" dirty="0">
                        <a:effectLst/>
                        <a:latin typeface="Arial Rounded MT Bold" panose="020F0704030504030204" pitchFamily="34" charset="77"/>
                      </a:endParaRPr>
                    </a:p>
                  </a:txBody>
                  <a:tcPr marL="23168" marR="23168" marT="11584" marB="11584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&gt;2</a:t>
                      </a:r>
                      <a:endParaRPr lang="en-US" sz="2000">
                        <a:effectLst/>
                        <a:latin typeface="Arial Rounded MT Bold" panose="020F0704030504030204" pitchFamily="34" charset="77"/>
                      </a:endParaRPr>
                    </a:p>
                  </a:txBody>
                  <a:tcPr marL="23168" marR="23168" marT="11584" marB="11584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164446"/>
                  </a:ext>
                </a:extLst>
              </a:tr>
              <a:tr h="565167">
                <a:tc>
                  <a:txBody>
                    <a:bodyPr/>
                    <a:lstStyle/>
                    <a:p>
                      <a:r>
                        <a:rPr lang="en-US" sz="2000" dirty="0">
                          <a:effectLst/>
                        </a:rPr>
                        <a:t>Meat, poultry, and fish (servings/day)</a:t>
                      </a:r>
                      <a:endParaRPr lang="en-US" sz="2000" dirty="0">
                        <a:effectLst/>
                        <a:latin typeface="Candara" panose="020E0502030303020204" pitchFamily="34" charset="0"/>
                        <a:ea typeface="Apple Color Emoji" pitchFamily="2" charset="0"/>
                        <a:cs typeface="Arial" panose="020B0604020202020204" pitchFamily="34" charset="0"/>
                      </a:endParaRPr>
                    </a:p>
                  </a:txBody>
                  <a:tcPr marL="23168" marR="23168" marT="11584" marB="1158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&gt;3.5</a:t>
                      </a:r>
                      <a:endParaRPr lang="en-US" sz="2000">
                        <a:effectLst/>
                        <a:latin typeface="Arial Rounded MT Bold" panose="020F0704030504030204" pitchFamily="34" charset="77"/>
                      </a:endParaRPr>
                    </a:p>
                  </a:txBody>
                  <a:tcPr marL="23168" marR="23168" marT="11584" marB="1158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&gt;2 to 3.5</a:t>
                      </a:r>
                      <a:endParaRPr lang="en-US" sz="2000">
                        <a:effectLst/>
                        <a:latin typeface="Arial Rounded MT Bold" panose="020F0704030504030204" pitchFamily="34" charset="77"/>
                      </a:endParaRPr>
                    </a:p>
                  </a:txBody>
                  <a:tcPr marL="23168" marR="23168" marT="11584" marB="1158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effectLst/>
                        </a:rPr>
                        <a:t>≤2</a:t>
                      </a:r>
                      <a:endParaRPr lang="en-US" sz="2000" dirty="0">
                        <a:effectLst/>
                        <a:latin typeface="Arial Rounded MT Bold" panose="020F0704030504030204" pitchFamily="34" charset="77"/>
                      </a:endParaRPr>
                    </a:p>
                  </a:txBody>
                  <a:tcPr marL="23168" marR="23168" marT="11584" marB="1158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403748"/>
                  </a:ext>
                </a:extLst>
              </a:tr>
              <a:tr h="818039">
                <a:tc>
                  <a:txBody>
                    <a:bodyPr/>
                    <a:lstStyle/>
                    <a:p>
                      <a:r>
                        <a:rPr lang="en-US" sz="2000" dirty="0">
                          <a:effectLst/>
                        </a:rPr>
                        <a:t>Nuts, seeds, and dry beans (servings/week)</a:t>
                      </a:r>
                      <a:endParaRPr lang="en-US" sz="2000" dirty="0">
                        <a:effectLst/>
                        <a:latin typeface="Candara" panose="020E0502030303020204" pitchFamily="34" charset="0"/>
                        <a:ea typeface="Apple Color Emoji" pitchFamily="2" charset="0"/>
                        <a:cs typeface="Arial" panose="020B0604020202020204" pitchFamily="34" charset="0"/>
                      </a:endParaRPr>
                    </a:p>
                  </a:txBody>
                  <a:tcPr marL="23168" marR="23168" marT="11584" marB="11584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≤2</a:t>
                      </a:r>
                      <a:endParaRPr lang="en-US" sz="2000">
                        <a:effectLst/>
                        <a:latin typeface="Arial Rounded MT Bold" panose="020F0704030504030204" pitchFamily="34" charset="77"/>
                      </a:endParaRPr>
                    </a:p>
                  </a:txBody>
                  <a:tcPr marL="23168" marR="23168" marT="11584" marB="11584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&gt;2 to 3.5</a:t>
                      </a:r>
                      <a:endParaRPr lang="en-US" sz="2000">
                        <a:effectLst/>
                        <a:latin typeface="Arial Rounded MT Bold" panose="020F0704030504030204" pitchFamily="34" charset="77"/>
                      </a:endParaRPr>
                    </a:p>
                  </a:txBody>
                  <a:tcPr marL="23168" marR="23168" marT="11584" marB="11584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effectLst/>
                        </a:rPr>
                        <a:t>&gt;3.5</a:t>
                      </a:r>
                      <a:endParaRPr lang="en-US" sz="2000" dirty="0">
                        <a:effectLst/>
                        <a:latin typeface="Arial Rounded MT Bold" panose="020F0704030504030204" pitchFamily="34" charset="77"/>
                      </a:endParaRPr>
                    </a:p>
                  </a:txBody>
                  <a:tcPr marL="23168" marR="23168" marT="11584" marB="11584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334950"/>
                  </a:ext>
                </a:extLst>
              </a:tr>
              <a:tr h="297136">
                <a:tc>
                  <a:txBody>
                    <a:bodyPr/>
                    <a:lstStyle/>
                    <a:p>
                      <a:r>
                        <a:rPr lang="en-US" sz="2000" dirty="0">
                          <a:effectLst/>
                        </a:rPr>
                        <a:t>% kcal from fat</a:t>
                      </a:r>
                      <a:endParaRPr lang="en-US" sz="2000" dirty="0">
                        <a:effectLst/>
                        <a:latin typeface="Candara" panose="020E0502030303020204" pitchFamily="34" charset="0"/>
                        <a:ea typeface="Apple Color Emoji" pitchFamily="2" charset="0"/>
                        <a:cs typeface="Arial" panose="020B0604020202020204" pitchFamily="34" charset="0"/>
                      </a:endParaRPr>
                    </a:p>
                  </a:txBody>
                  <a:tcPr marL="23168" marR="23168" marT="11584" marB="1158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&gt;29.5</a:t>
                      </a:r>
                      <a:endParaRPr lang="en-US" sz="2000">
                        <a:effectLst/>
                        <a:latin typeface="Arial Rounded MT Bold" panose="020F0704030504030204" pitchFamily="34" charset="77"/>
                      </a:endParaRPr>
                    </a:p>
                  </a:txBody>
                  <a:tcPr marL="23168" marR="23168" marT="11584" marB="1158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&gt;27.5 to 29.5</a:t>
                      </a:r>
                      <a:endParaRPr lang="en-US" sz="2000">
                        <a:effectLst/>
                        <a:latin typeface="Arial Rounded MT Bold" panose="020F0704030504030204" pitchFamily="34" charset="77"/>
                      </a:endParaRPr>
                    </a:p>
                  </a:txBody>
                  <a:tcPr marL="23168" marR="23168" marT="11584" marB="1158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effectLst/>
                        </a:rPr>
                        <a:t>≤27.5</a:t>
                      </a:r>
                      <a:endParaRPr lang="en-US" sz="2000" dirty="0">
                        <a:effectLst/>
                        <a:latin typeface="Arial Rounded MT Bold" panose="020F0704030504030204" pitchFamily="34" charset="77"/>
                      </a:endParaRPr>
                    </a:p>
                  </a:txBody>
                  <a:tcPr marL="23168" marR="23168" marT="11584" marB="1158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8878087"/>
                  </a:ext>
                </a:extLst>
              </a:tr>
              <a:tr h="557367">
                <a:tc>
                  <a:txBody>
                    <a:bodyPr/>
                    <a:lstStyle/>
                    <a:p>
                      <a:r>
                        <a:rPr lang="en-US" sz="2000" dirty="0">
                          <a:effectLst/>
                        </a:rPr>
                        <a:t>% kcal from saturated fat</a:t>
                      </a:r>
                      <a:endParaRPr lang="en-US" sz="2000" dirty="0">
                        <a:effectLst/>
                        <a:latin typeface="Candara" panose="020E0502030303020204" pitchFamily="34" charset="0"/>
                        <a:ea typeface="Apple Color Emoji" pitchFamily="2" charset="0"/>
                        <a:cs typeface="Arial" panose="020B0604020202020204" pitchFamily="34" charset="0"/>
                      </a:endParaRPr>
                    </a:p>
                  </a:txBody>
                  <a:tcPr marL="23168" marR="23168" marT="11584" marB="11584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&gt;7.5</a:t>
                      </a:r>
                      <a:endParaRPr lang="en-US" sz="2000">
                        <a:effectLst/>
                        <a:latin typeface="Arial Rounded MT Bold" panose="020F0704030504030204" pitchFamily="34" charset="77"/>
                      </a:endParaRPr>
                    </a:p>
                  </a:txBody>
                  <a:tcPr marL="23168" marR="23168" marT="11584" marB="11584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&gt;6 to 7.5</a:t>
                      </a:r>
                      <a:endParaRPr lang="en-US" sz="2000">
                        <a:effectLst/>
                        <a:latin typeface="Arial Rounded MT Bold" panose="020F0704030504030204" pitchFamily="34" charset="77"/>
                      </a:endParaRPr>
                    </a:p>
                  </a:txBody>
                  <a:tcPr marL="23168" marR="23168" marT="11584" marB="11584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effectLst/>
                        </a:rPr>
                        <a:t>≤6</a:t>
                      </a:r>
                      <a:endParaRPr lang="en-US" sz="2000" dirty="0">
                        <a:effectLst/>
                        <a:latin typeface="Arial Rounded MT Bold" panose="020F0704030504030204" pitchFamily="34" charset="77"/>
                      </a:endParaRPr>
                    </a:p>
                  </a:txBody>
                  <a:tcPr marL="23168" marR="23168" marT="11584" marB="11584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0100349"/>
                  </a:ext>
                </a:extLst>
              </a:tr>
              <a:tr h="557367">
                <a:tc>
                  <a:txBody>
                    <a:bodyPr/>
                    <a:lstStyle/>
                    <a:p>
                      <a:r>
                        <a:rPr lang="en-US" sz="2000" dirty="0">
                          <a:effectLst/>
                        </a:rPr>
                        <a:t>Sweets (servings/week)</a:t>
                      </a:r>
                      <a:endParaRPr lang="en-US" sz="2000" dirty="0">
                        <a:effectLst/>
                        <a:latin typeface="Candara" panose="020E0502030303020204" pitchFamily="34" charset="0"/>
                        <a:ea typeface="Apple Color Emoji" pitchFamily="2" charset="0"/>
                        <a:cs typeface="Arial" panose="020B0604020202020204" pitchFamily="34" charset="0"/>
                      </a:endParaRPr>
                    </a:p>
                  </a:txBody>
                  <a:tcPr marL="23168" marR="23168" marT="11584" marB="1158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effectLst/>
                        </a:rPr>
                        <a:t>&gt;7</a:t>
                      </a:r>
                      <a:endParaRPr lang="en-US" sz="2000" dirty="0">
                        <a:effectLst/>
                        <a:latin typeface="Arial Rounded MT Bold" panose="020F0704030504030204" pitchFamily="34" charset="77"/>
                      </a:endParaRPr>
                    </a:p>
                  </a:txBody>
                  <a:tcPr marL="23168" marR="23168" marT="11584" marB="1158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effectLst/>
                        </a:rPr>
                        <a:t>&gt;5.5 to 7</a:t>
                      </a:r>
                      <a:endParaRPr lang="en-US" sz="2000" dirty="0">
                        <a:effectLst/>
                        <a:latin typeface="Arial Rounded MT Bold" panose="020F0704030504030204" pitchFamily="34" charset="77"/>
                      </a:endParaRPr>
                    </a:p>
                  </a:txBody>
                  <a:tcPr marL="23168" marR="23168" marT="11584" marB="1158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effectLst/>
                        </a:rPr>
                        <a:t>≤5.5</a:t>
                      </a:r>
                      <a:endParaRPr lang="en-US" sz="2000" dirty="0">
                        <a:effectLst/>
                        <a:latin typeface="Arial Rounded MT Bold" panose="020F0704030504030204" pitchFamily="34" charset="77"/>
                      </a:endParaRPr>
                    </a:p>
                  </a:txBody>
                  <a:tcPr marL="23168" marR="23168" marT="11584" marB="11584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942933"/>
                  </a:ext>
                </a:extLst>
              </a:tr>
              <a:tr h="297136">
                <a:tc>
                  <a:txBody>
                    <a:bodyPr/>
                    <a:lstStyle/>
                    <a:p>
                      <a:r>
                        <a:rPr lang="en-US" sz="2000" dirty="0">
                          <a:effectLst/>
                        </a:rPr>
                        <a:t>Sodium (mg/day)</a:t>
                      </a:r>
                      <a:endParaRPr lang="en-US" sz="2000" dirty="0">
                        <a:effectLst/>
                        <a:latin typeface="Candara" panose="020E0502030303020204" pitchFamily="34" charset="0"/>
                        <a:ea typeface="Apple Color Emoji" pitchFamily="2" charset="0"/>
                        <a:cs typeface="Arial" panose="020B0604020202020204" pitchFamily="34" charset="0"/>
                      </a:endParaRPr>
                    </a:p>
                  </a:txBody>
                  <a:tcPr marL="23168" marR="23168" marT="11584" marB="11584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&gt;3,000</a:t>
                      </a:r>
                      <a:endParaRPr lang="en-US" sz="2000">
                        <a:effectLst/>
                        <a:latin typeface="Arial Rounded MT Bold" panose="020F0704030504030204" pitchFamily="34" charset="77"/>
                      </a:endParaRPr>
                    </a:p>
                  </a:txBody>
                  <a:tcPr marL="23168" marR="23168" marT="11584" marB="11584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&gt;2,400 to 3,000</a:t>
                      </a:r>
                      <a:endParaRPr lang="en-US" sz="2000">
                        <a:effectLst/>
                        <a:latin typeface="Arial Rounded MT Bold" panose="020F0704030504030204" pitchFamily="34" charset="77"/>
                      </a:endParaRPr>
                    </a:p>
                  </a:txBody>
                  <a:tcPr marL="23168" marR="23168" marT="11584" marB="11584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effectLst/>
                        </a:rPr>
                        <a:t>≤2,400</a:t>
                      </a:r>
                      <a:endParaRPr lang="en-US" sz="2000" dirty="0">
                        <a:effectLst/>
                        <a:latin typeface="Arial Rounded MT Bold" panose="020F0704030504030204" pitchFamily="34" charset="77"/>
                      </a:endParaRPr>
                    </a:p>
                  </a:txBody>
                  <a:tcPr marL="23168" marR="23168" marT="11584" marB="11584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85734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736C45E-E02F-F230-690B-E18147EF2F24}"/>
              </a:ext>
            </a:extLst>
          </p:cNvPr>
          <p:cNvSpPr txBox="1"/>
          <p:nvPr/>
        </p:nvSpPr>
        <p:spPr>
          <a:xfrm>
            <a:off x="338791" y="6279300"/>
            <a:ext cx="1146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0-10</a:t>
            </a:r>
          </a:p>
        </p:txBody>
      </p:sp>
    </p:spTree>
    <p:extLst>
      <p:ext uri="{BB962C8B-B14F-4D97-AF65-F5344CB8AC3E}">
        <p14:creationId xmlns:p14="http://schemas.microsoft.com/office/powerpoint/2010/main" val="416241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607D3-646D-A9B7-0A30-94DEB98B9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ctr">
            <a:norm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+mn-lt"/>
              </a:rPr>
              <a:t>Physical activity </a:t>
            </a:r>
            <a:r>
              <a:rPr lang="en-US" sz="4000" b="1" dirty="0" err="1">
                <a:solidFill>
                  <a:schemeClr val="tx2"/>
                </a:solidFill>
                <a:latin typeface="+mn-lt"/>
              </a:rPr>
              <a:t>运动</a:t>
            </a:r>
            <a:endParaRPr lang="en-US" sz="40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60B064-B0C6-D6D3-CB19-D69EB158F1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6" t="1912" b="1"/>
          <a:stretch/>
        </p:blipFill>
        <p:spPr>
          <a:xfrm>
            <a:off x="758613" y="1307252"/>
            <a:ext cx="9557173" cy="45162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2774" name="Picture 6" descr="17 Health Benefits of Exercise That May Surprise You">
            <a:extLst>
              <a:ext uri="{FF2B5EF4-FFF2-40B4-BE49-F238E27FC236}">
                <a16:creationId xmlns:a16="http://schemas.microsoft.com/office/drawing/2014/main" id="{97B82379-17CE-B322-57A5-55BA62670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1" y="3765973"/>
            <a:ext cx="5888773" cy="294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673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607D3-646D-A9B7-0A30-94DEB98B9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+mn-lt"/>
              </a:rPr>
              <a:t>Nicotine exposure</a:t>
            </a:r>
            <a:r>
              <a:rPr lang="zh-CN" altLang="en-US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zh-CN" altLang="en-US" b="1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吸烟</a:t>
            </a:r>
            <a:endParaRPr lang="en-US" b="1" dirty="0">
              <a:solidFill>
                <a:schemeClr val="tx2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D0B71E-F9F4-7FB1-12FE-50FAF8FCB0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7" t="1660" r="620" b="1129"/>
          <a:stretch/>
        </p:blipFill>
        <p:spPr>
          <a:xfrm>
            <a:off x="1016000" y="1418400"/>
            <a:ext cx="10166773" cy="46640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5842" name="Picture 2" descr="Motivation to Quit Smoking">
            <a:extLst>
              <a:ext uri="{FF2B5EF4-FFF2-40B4-BE49-F238E27FC236}">
                <a16:creationId xmlns:a16="http://schemas.microsoft.com/office/drawing/2014/main" id="{EDE666BF-B8F1-AC1A-4EB7-BF539461D5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89" t="9072" r="32545" b="15390"/>
          <a:stretch/>
        </p:blipFill>
        <p:spPr bwMode="auto">
          <a:xfrm>
            <a:off x="853439" y="3598334"/>
            <a:ext cx="3485923" cy="306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3553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5676</TotalTime>
  <Words>756</Words>
  <Application>Microsoft Macintosh PowerPoint</Application>
  <PresentationFormat>Widescreen</PresentationFormat>
  <Paragraphs>128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-apple-system</vt:lpstr>
      <vt:lpstr>Guardian TextSans Web</vt:lpstr>
      <vt:lpstr>HelveticaNeueBoldCondensed</vt:lpstr>
      <vt:lpstr>Microsoft YaHei UI</vt:lpstr>
      <vt:lpstr>Source Han Sans</vt:lpstr>
      <vt:lpstr>system-ui</vt:lpstr>
      <vt:lpstr>Arial</vt:lpstr>
      <vt:lpstr>Arial Rounded MT Bold</vt:lpstr>
      <vt:lpstr>Calibri</vt:lpstr>
      <vt:lpstr>Calibri Light</vt:lpstr>
      <vt:lpstr>Candara</vt:lpstr>
      <vt:lpstr>Office Theme</vt:lpstr>
      <vt:lpstr>Cardiovascular Health  心血管健康讲座</vt:lpstr>
      <vt:lpstr>PowerPoint Presentation</vt:lpstr>
      <vt:lpstr>PowerPoint Presentation</vt:lpstr>
      <vt:lpstr>PowerPoint Presentation</vt:lpstr>
      <vt:lpstr>PowerPoint Presentation</vt:lpstr>
      <vt:lpstr>Diet 饮食 </vt:lpstr>
      <vt:lpstr>PowerPoint Presentation</vt:lpstr>
      <vt:lpstr>Physical activity 运动</vt:lpstr>
      <vt:lpstr>Nicotine exposure 吸烟</vt:lpstr>
      <vt:lpstr>Sleep 睡眠</vt:lpstr>
      <vt:lpstr>Body weight 体重</vt:lpstr>
      <vt:lpstr>Cholesterol 血脂</vt:lpstr>
      <vt:lpstr>Blood glucose 血糖</vt:lpstr>
      <vt:lpstr>Blood pressure 血压</vt:lpstr>
      <vt:lpstr>BP control 血压控制</vt:lpstr>
      <vt:lpstr>How to measure BP 如何正确测量血压？</vt:lpstr>
      <vt:lpstr>BP control 血压控制</vt:lpstr>
      <vt:lpstr>Hypertension Complications 高血压并发症</vt:lpstr>
      <vt:lpstr>PowerPoint Presentation</vt:lpstr>
      <vt:lpstr>How to treat hypertension? 高血压治疗</vt:lpstr>
      <vt:lpstr>PowerPoint Presentation</vt:lpstr>
      <vt:lpstr>PowerPoint Presentation</vt:lpstr>
      <vt:lpstr>PowerPoint Presentation</vt:lpstr>
      <vt:lpstr>PowerPoint Presentation</vt:lpstr>
      <vt:lpstr>Lipid Control 血脂控制</vt:lpstr>
      <vt:lpstr>Lipid profile 血脂化验 </vt:lpstr>
      <vt:lpstr>PowerPoint Presentation</vt:lpstr>
      <vt:lpstr>PowerPoint Presentation</vt:lpstr>
      <vt:lpstr>Lipoprotein (a)</vt:lpstr>
      <vt:lpstr>PowerPoint Presentation</vt:lpstr>
      <vt:lpstr>PowerPoint Presentation</vt:lpstr>
      <vt:lpstr>Lipid Control 血脂控制</vt:lpstr>
      <vt:lpstr>Glucose Control 血糖控制</vt:lpstr>
      <vt:lpstr>Glucose Control 血糖控制</vt:lpstr>
      <vt:lpstr>Glucose Control 血糖控制</vt:lpstr>
      <vt:lpstr>New Glucose Control Agents 血糖控制新药 SGLT2 inhibitors</vt:lpstr>
      <vt:lpstr>New Glucose Control Agents 血糖控制新药 GLP-1 agonist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Jian Shan</dc:creator>
  <cp:lastModifiedBy>Jian Shan</cp:lastModifiedBy>
  <cp:revision>28</cp:revision>
  <dcterms:created xsi:type="dcterms:W3CDTF">2025-03-05T01:29:25Z</dcterms:created>
  <dcterms:modified xsi:type="dcterms:W3CDTF">2025-03-09T00:05:58Z</dcterms:modified>
</cp:coreProperties>
</file>